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8" r:id="rId2"/>
    <p:sldId id="256" r:id="rId3"/>
    <p:sldId id="257" r:id="rId4"/>
    <p:sldId id="259" r:id="rId5"/>
    <p:sldId id="260" r:id="rId6"/>
    <p:sldId id="261" r:id="rId7"/>
    <p:sldId id="262" r:id="rId8"/>
    <p:sldId id="263" r:id="rId9"/>
    <p:sldId id="264" r:id="rId10"/>
    <p:sldId id="265" r:id="rId11"/>
    <p:sldId id="266" r:id="rId12"/>
    <p:sldId id="267" r:id="rId13"/>
    <p:sldId id="268" r:id="rId14"/>
    <p:sldId id="292" r:id="rId15"/>
    <p:sldId id="269" r:id="rId16"/>
    <p:sldId id="270" r:id="rId17"/>
    <p:sldId id="271" r:id="rId18"/>
    <p:sldId id="272" r:id="rId19"/>
    <p:sldId id="273" r:id="rId20"/>
    <p:sldId id="288" r:id="rId21"/>
    <p:sldId id="289" r:id="rId22"/>
    <p:sldId id="290" r:id="rId23"/>
    <p:sldId id="274" r:id="rId24"/>
    <p:sldId id="293" r:id="rId25"/>
    <p:sldId id="276" r:id="rId26"/>
    <p:sldId id="275" r:id="rId27"/>
    <p:sldId id="277" r:id="rId28"/>
    <p:sldId id="278" r:id="rId29"/>
    <p:sldId id="285" r:id="rId30"/>
    <p:sldId id="279" r:id="rId31"/>
    <p:sldId id="280" r:id="rId32"/>
    <p:sldId id="281" r:id="rId33"/>
    <p:sldId id="282" r:id="rId34"/>
    <p:sldId id="283" r:id="rId35"/>
    <p:sldId id="286" r:id="rId36"/>
    <p:sldId id="284" r:id="rId37"/>
    <p:sldId id="294" r:id="rId38"/>
    <p:sldId id="296" r:id="rId39"/>
    <p:sldId id="298" r:id="rId40"/>
    <p:sldId id="297" r:id="rId41"/>
    <p:sldId id="299" r:id="rId42"/>
    <p:sldId id="300" r:id="rId43"/>
  </p:sldIdLst>
  <p:sldSz cx="9144000" cy="6858000" type="screen4x3"/>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37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0911" y="0"/>
            <a:ext cx="4275402" cy="336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2284" y="0"/>
            <a:ext cx="4275402" cy="336788"/>
          </a:xfrm>
          <a:prstGeom prst="rect">
            <a:avLst/>
          </a:prstGeom>
        </p:spPr>
        <p:txBody>
          <a:bodyPr vert="horz" lIns="91440" tIns="45720" rIns="91440" bIns="45720" rtlCol="1"/>
          <a:lstStyle>
            <a:lvl1pPr algn="l">
              <a:defRPr sz="1200"/>
            </a:lvl1pPr>
          </a:lstStyle>
          <a:p>
            <a:fld id="{44D395BD-9419-4724-9BD2-A8FEFFCEC57C}" type="datetimeFigureOut">
              <a:rPr lang="ar-IQ" smtClean="0"/>
              <a:t>08/07/1439</a:t>
            </a:fld>
            <a:endParaRPr lang="ar-IQ"/>
          </a:p>
        </p:txBody>
      </p:sp>
      <p:sp>
        <p:nvSpPr>
          <p:cNvPr id="4" name="Footer Placeholder 3"/>
          <p:cNvSpPr>
            <a:spLocks noGrp="1"/>
          </p:cNvSpPr>
          <p:nvPr>
            <p:ph type="ftr" sz="quarter" idx="2"/>
          </p:nvPr>
        </p:nvSpPr>
        <p:spPr>
          <a:xfrm>
            <a:off x="5590911" y="6397806"/>
            <a:ext cx="4275402" cy="336788"/>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2284" y="6397806"/>
            <a:ext cx="4275402" cy="336788"/>
          </a:xfrm>
          <a:prstGeom prst="rect">
            <a:avLst/>
          </a:prstGeom>
        </p:spPr>
        <p:txBody>
          <a:bodyPr vert="horz" lIns="91440" tIns="45720" rIns="91440" bIns="45720" rtlCol="1" anchor="b"/>
          <a:lstStyle>
            <a:lvl1pPr algn="l">
              <a:defRPr sz="1200"/>
            </a:lvl1pPr>
          </a:lstStyle>
          <a:p>
            <a:fld id="{38C033B7-2363-40E9-AFF8-AEAFA1568E1A}" type="slidenum">
              <a:rPr lang="ar-IQ" smtClean="0"/>
              <a:t>‹#›</a:t>
            </a:fld>
            <a:endParaRPr lang="ar-IQ"/>
          </a:p>
        </p:txBody>
      </p:sp>
    </p:spTree>
    <p:extLst>
      <p:ext uri="{BB962C8B-B14F-4D97-AF65-F5344CB8AC3E}">
        <p14:creationId xmlns:p14="http://schemas.microsoft.com/office/powerpoint/2010/main" val="2571111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0911" y="0"/>
            <a:ext cx="4275402" cy="336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2284" y="0"/>
            <a:ext cx="4275402" cy="336788"/>
          </a:xfrm>
          <a:prstGeom prst="rect">
            <a:avLst/>
          </a:prstGeom>
        </p:spPr>
        <p:txBody>
          <a:bodyPr vert="horz" lIns="91440" tIns="45720" rIns="91440" bIns="45720" rtlCol="1"/>
          <a:lstStyle>
            <a:lvl1pPr algn="l">
              <a:defRPr sz="1200"/>
            </a:lvl1pPr>
          </a:lstStyle>
          <a:p>
            <a:fld id="{4243A979-F67C-4F86-9F22-89C25B2DA530}" type="datetimeFigureOut">
              <a:rPr lang="ar-IQ" smtClean="0"/>
              <a:t>08/07/1439</a:t>
            </a:fld>
            <a:endParaRPr lang="ar-IQ"/>
          </a:p>
        </p:txBody>
      </p:sp>
      <p:sp>
        <p:nvSpPr>
          <p:cNvPr id="4" name="Slide Image Placeholder 3"/>
          <p:cNvSpPr>
            <a:spLocks noGrp="1" noRot="1" noChangeAspect="1"/>
          </p:cNvSpPr>
          <p:nvPr>
            <p:ph type="sldImg" idx="2"/>
          </p:nvPr>
        </p:nvSpPr>
        <p:spPr>
          <a:xfrm>
            <a:off x="3249613" y="504825"/>
            <a:ext cx="3367087" cy="2525713"/>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986632" y="3199488"/>
            <a:ext cx="7893050" cy="3031093"/>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5590911" y="6397806"/>
            <a:ext cx="4275402" cy="336788"/>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2284" y="6397806"/>
            <a:ext cx="4275402" cy="336788"/>
          </a:xfrm>
          <a:prstGeom prst="rect">
            <a:avLst/>
          </a:prstGeom>
        </p:spPr>
        <p:txBody>
          <a:bodyPr vert="horz" lIns="91440" tIns="45720" rIns="91440" bIns="45720" rtlCol="1" anchor="b"/>
          <a:lstStyle>
            <a:lvl1pPr algn="l">
              <a:defRPr sz="1200"/>
            </a:lvl1pPr>
          </a:lstStyle>
          <a:p>
            <a:fld id="{4457E9BD-1419-44FD-A47F-AACEB4B35778}" type="slidenum">
              <a:rPr lang="ar-IQ" smtClean="0"/>
              <a:t>‹#›</a:t>
            </a:fld>
            <a:endParaRPr lang="ar-IQ"/>
          </a:p>
        </p:txBody>
      </p:sp>
    </p:spTree>
    <p:extLst>
      <p:ext uri="{BB962C8B-B14F-4D97-AF65-F5344CB8AC3E}">
        <p14:creationId xmlns:p14="http://schemas.microsoft.com/office/powerpoint/2010/main" val="142923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4457E9BD-1419-44FD-A47F-AACEB4B35778}" type="slidenum">
              <a:rPr lang="ar-IQ" smtClean="0"/>
              <a:t>18</a:t>
            </a:fld>
            <a:endParaRPr lang="ar-IQ"/>
          </a:p>
        </p:txBody>
      </p:sp>
    </p:spTree>
    <p:extLst>
      <p:ext uri="{BB962C8B-B14F-4D97-AF65-F5344CB8AC3E}">
        <p14:creationId xmlns:p14="http://schemas.microsoft.com/office/powerpoint/2010/main" val="2950276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ar-IQ" smtClean="0"/>
              <a:t>Prof Dr Taleb Obaid</a:t>
            </a:r>
            <a:endParaRPr lang="en-US"/>
          </a:p>
        </p:txBody>
      </p:sp>
      <p:sp>
        <p:nvSpPr>
          <p:cNvPr id="5" name="Footer Placeholder 4"/>
          <p:cNvSpPr>
            <a:spLocks noGrp="1"/>
          </p:cNvSpPr>
          <p:nvPr>
            <p:ph type="ftr" sz="quarter" idx="11"/>
          </p:nvPr>
        </p:nvSpPr>
        <p:spPr/>
        <p:txBody>
          <a:bodyPr/>
          <a:lstStyle/>
          <a:p>
            <a:r>
              <a:rPr lang="en-US" smtClean="0"/>
              <a:t>Spring 2018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ar-IQ" smtClean="0"/>
              <a:t>Prof Dr Taleb Obaid</a:t>
            </a:r>
            <a:endParaRPr lang="en-US"/>
          </a:p>
        </p:txBody>
      </p:sp>
      <p:sp>
        <p:nvSpPr>
          <p:cNvPr id="5" name="Footer Placeholder 4"/>
          <p:cNvSpPr>
            <a:spLocks noGrp="1"/>
          </p:cNvSpPr>
          <p:nvPr>
            <p:ph type="ftr" sz="quarter" idx="11"/>
          </p:nvPr>
        </p:nvSpPr>
        <p:spPr/>
        <p:txBody>
          <a:bodyPr/>
          <a:lstStyle/>
          <a:p>
            <a:r>
              <a:rPr lang="en-US" smtClean="0"/>
              <a:t>Spring 2018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ar-IQ" smtClean="0"/>
              <a:t>Prof Dr Taleb Obaid</a:t>
            </a:r>
            <a:endParaRPr lang="en-US"/>
          </a:p>
        </p:txBody>
      </p:sp>
      <p:sp>
        <p:nvSpPr>
          <p:cNvPr id="5" name="Footer Placeholder 4"/>
          <p:cNvSpPr>
            <a:spLocks noGrp="1"/>
          </p:cNvSpPr>
          <p:nvPr>
            <p:ph type="ftr" sz="quarter" idx="11"/>
          </p:nvPr>
        </p:nvSpPr>
        <p:spPr/>
        <p:txBody>
          <a:bodyPr/>
          <a:lstStyle/>
          <a:p>
            <a:r>
              <a:rPr lang="en-US" smtClean="0"/>
              <a:t>Spring 2018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ar-IQ" smtClean="0"/>
              <a:t>Prof Dr Taleb Obaid</a:t>
            </a:r>
            <a:endParaRPr lang="en-US"/>
          </a:p>
        </p:txBody>
      </p:sp>
      <p:sp>
        <p:nvSpPr>
          <p:cNvPr id="5" name="Footer Placeholder 4"/>
          <p:cNvSpPr>
            <a:spLocks noGrp="1"/>
          </p:cNvSpPr>
          <p:nvPr>
            <p:ph type="ftr" sz="quarter" idx="11"/>
          </p:nvPr>
        </p:nvSpPr>
        <p:spPr/>
        <p:txBody>
          <a:bodyPr/>
          <a:lstStyle/>
          <a:p>
            <a:r>
              <a:rPr lang="en-US" smtClean="0"/>
              <a:t>Spring 2018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IQ" smtClean="0"/>
              <a:t>Prof Dr Taleb Obaid</a:t>
            </a:r>
            <a:endParaRPr lang="en-US"/>
          </a:p>
        </p:txBody>
      </p:sp>
      <p:sp>
        <p:nvSpPr>
          <p:cNvPr id="5" name="Footer Placeholder 4"/>
          <p:cNvSpPr>
            <a:spLocks noGrp="1"/>
          </p:cNvSpPr>
          <p:nvPr>
            <p:ph type="ftr" sz="quarter" idx="11"/>
          </p:nvPr>
        </p:nvSpPr>
        <p:spPr/>
        <p:txBody>
          <a:bodyPr/>
          <a:lstStyle/>
          <a:p>
            <a:r>
              <a:rPr lang="en-US" smtClean="0"/>
              <a:t>Spring 2018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ar-IQ" smtClean="0"/>
              <a:t>Prof Dr Taleb Obaid</a:t>
            </a:r>
            <a:endParaRPr lang="en-US"/>
          </a:p>
        </p:txBody>
      </p:sp>
      <p:sp>
        <p:nvSpPr>
          <p:cNvPr id="6" name="Footer Placeholder 5"/>
          <p:cNvSpPr>
            <a:spLocks noGrp="1"/>
          </p:cNvSpPr>
          <p:nvPr>
            <p:ph type="ftr" sz="quarter" idx="11"/>
          </p:nvPr>
        </p:nvSpPr>
        <p:spPr/>
        <p:txBody>
          <a:bodyPr/>
          <a:lstStyle/>
          <a:p>
            <a:r>
              <a:rPr lang="en-US" smtClean="0"/>
              <a:t>Spring 2018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ar-IQ" smtClean="0"/>
              <a:t>Prof Dr Taleb Obaid</a:t>
            </a:r>
            <a:endParaRPr lang="en-US"/>
          </a:p>
        </p:txBody>
      </p:sp>
      <p:sp>
        <p:nvSpPr>
          <p:cNvPr id="8" name="Footer Placeholder 7"/>
          <p:cNvSpPr>
            <a:spLocks noGrp="1"/>
          </p:cNvSpPr>
          <p:nvPr>
            <p:ph type="ftr" sz="quarter" idx="11"/>
          </p:nvPr>
        </p:nvSpPr>
        <p:spPr/>
        <p:txBody>
          <a:bodyPr/>
          <a:lstStyle/>
          <a:p>
            <a:r>
              <a:rPr lang="en-US" smtClean="0"/>
              <a:t>Spring 2018</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ar-IQ" smtClean="0"/>
              <a:t>Prof Dr Taleb Obaid</a:t>
            </a:r>
            <a:endParaRPr lang="en-US"/>
          </a:p>
        </p:txBody>
      </p:sp>
      <p:sp>
        <p:nvSpPr>
          <p:cNvPr id="4" name="Footer Placeholder 3"/>
          <p:cNvSpPr>
            <a:spLocks noGrp="1"/>
          </p:cNvSpPr>
          <p:nvPr>
            <p:ph type="ftr" sz="quarter" idx="11"/>
          </p:nvPr>
        </p:nvSpPr>
        <p:spPr/>
        <p:txBody>
          <a:bodyPr/>
          <a:lstStyle/>
          <a:p>
            <a:r>
              <a:rPr lang="en-US" smtClean="0"/>
              <a:t>Spring 2018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smtClean="0"/>
              <a:t>Prof Dr Taleb Obaid</a:t>
            </a:r>
            <a:endParaRPr lang="en-US"/>
          </a:p>
        </p:txBody>
      </p:sp>
      <p:sp>
        <p:nvSpPr>
          <p:cNvPr id="3" name="Footer Placeholder 2"/>
          <p:cNvSpPr>
            <a:spLocks noGrp="1"/>
          </p:cNvSpPr>
          <p:nvPr>
            <p:ph type="ftr" sz="quarter" idx="11"/>
          </p:nvPr>
        </p:nvSpPr>
        <p:spPr/>
        <p:txBody>
          <a:bodyPr/>
          <a:lstStyle/>
          <a:p>
            <a:r>
              <a:rPr lang="en-US" smtClean="0"/>
              <a:t>Spring 2018</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IQ" smtClean="0"/>
              <a:t>Prof Dr Taleb Obaid</a:t>
            </a:r>
            <a:endParaRPr lang="en-US"/>
          </a:p>
        </p:txBody>
      </p:sp>
      <p:sp>
        <p:nvSpPr>
          <p:cNvPr id="6" name="Footer Placeholder 5"/>
          <p:cNvSpPr>
            <a:spLocks noGrp="1"/>
          </p:cNvSpPr>
          <p:nvPr>
            <p:ph type="ftr" sz="quarter" idx="11"/>
          </p:nvPr>
        </p:nvSpPr>
        <p:spPr/>
        <p:txBody>
          <a:bodyPr/>
          <a:lstStyle/>
          <a:p>
            <a:r>
              <a:rPr lang="en-US" smtClean="0"/>
              <a:t>Spring 2018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IQ" smtClean="0"/>
              <a:t>Prof Dr Taleb Obaid</a:t>
            </a:r>
            <a:endParaRPr lang="en-US"/>
          </a:p>
        </p:txBody>
      </p:sp>
      <p:sp>
        <p:nvSpPr>
          <p:cNvPr id="6" name="Footer Placeholder 5"/>
          <p:cNvSpPr>
            <a:spLocks noGrp="1"/>
          </p:cNvSpPr>
          <p:nvPr>
            <p:ph type="ftr" sz="quarter" idx="11"/>
          </p:nvPr>
        </p:nvSpPr>
        <p:spPr/>
        <p:txBody>
          <a:bodyPr/>
          <a:lstStyle/>
          <a:p>
            <a:r>
              <a:rPr lang="en-US" smtClean="0"/>
              <a:t>Spring 2018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ar-IQ" smtClean="0"/>
              <a:t>Prof Dr Taleb Obaid</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Spring 2018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IQ" smtClean="0"/>
              <a:t>Prof Dr Taleb Obaid</a:t>
            </a:r>
            <a:endParaRPr lang="en-US"/>
          </a:p>
        </p:txBody>
      </p:sp>
      <p:sp>
        <p:nvSpPr>
          <p:cNvPr id="3" name="Footer Placeholder 2"/>
          <p:cNvSpPr>
            <a:spLocks noGrp="1"/>
          </p:cNvSpPr>
          <p:nvPr>
            <p:ph type="ftr" sz="quarter" idx="11"/>
          </p:nvPr>
        </p:nvSpPr>
        <p:spPr/>
        <p:txBody>
          <a:bodyPr/>
          <a:lstStyle/>
          <a:p>
            <a:r>
              <a:rPr lang="en-US" dirty="0" smtClean="0"/>
              <a:t>Spring 2018</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Rectangle 4"/>
          <p:cNvSpPr/>
          <p:nvPr/>
        </p:nvSpPr>
        <p:spPr>
          <a:xfrm>
            <a:off x="663677" y="796412"/>
            <a:ext cx="7337323" cy="5355312"/>
          </a:xfrm>
          <a:prstGeom prst="rect">
            <a:avLst/>
          </a:prstGeom>
        </p:spPr>
        <p:txBody>
          <a:bodyPr wrap="square">
            <a:spAutoFit/>
          </a:bodyPr>
          <a:lstStyle/>
          <a:p>
            <a:r>
              <a:rPr lang="en-US" dirty="0"/>
              <a:t>IS 301 DECISION SUPPORT SYSTEMS</a:t>
            </a:r>
          </a:p>
          <a:p>
            <a:r>
              <a:rPr lang="en-US" dirty="0"/>
              <a:t> </a:t>
            </a:r>
          </a:p>
          <a:p>
            <a:pPr algn="ctr"/>
            <a:r>
              <a:rPr lang="en-US" dirty="0"/>
              <a:t>DECISION SUPPORT SYSTEMS AND INTELLIGENT SYSTEMS, </a:t>
            </a:r>
          </a:p>
          <a:p>
            <a:pPr algn="ctr"/>
            <a:r>
              <a:rPr lang="en-US" dirty="0"/>
              <a:t>Seventh Edition</a:t>
            </a:r>
          </a:p>
          <a:p>
            <a:pPr algn="ctr"/>
            <a:r>
              <a:rPr lang="en-US" b="1" dirty="0" err="1"/>
              <a:t>Efraim</a:t>
            </a:r>
            <a:r>
              <a:rPr lang="en-US" b="1" dirty="0"/>
              <a:t> Turban</a:t>
            </a:r>
            <a:r>
              <a:rPr lang="en-US" dirty="0"/>
              <a:t>, </a:t>
            </a:r>
            <a:r>
              <a:rPr lang="en-US" b="1" dirty="0"/>
              <a:t>Jay E. Aronson, and Ting-</a:t>
            </a:r>
            <a:r>
              <a:rPr lang="en-US" b="1" dirty="0" err="1"/>
              <a:t>Peng</a:t>
            </a:r>
            <a:r>
              <a:rPr lang="en-US" b="1" dirty="0"/>
              <a:t> Liang</a:t>
            </a:r>
            <a:endParaRPr lang="en-US" dirty="0"/>
          </a:p>
          <a:p>
            <a:r>
              <a:rPr lang="en-US" dirty="0"/>
              <a:t> </a:t>
            </a:r>
          </a:p>
          <a:p>
            <a:endParaRPr lang="en-US" sz="3600" dirty="0" smtClean="0">
              <a:ea typeface="+mj-ea"/>
              <a:cs typeface="+mj-cs"/>
            </a:endParaRPr>
          </a:p>
          <a:p>
            <a:r>
              <a:rPr lang="en-US" sz="3600" dirty="0" smtClean="0">
                <a:ea typeface="+mj-ea"/>
                <a:cs typeface="+mj-cs"/>
              </a:rPr>
              <a:t>Chapter </a:t>
            </a:r>
            <a:r>
              <a:rPr lang="en-US" sz="3600" dirty="0">
                <a:ea typeface="+mj-ea"/>
                <a:cs typeface="+mj-cs"/>
              </a:rPr>
              <a:t>1    </a:t>
            </a:r>
            <a:endParaRPr lang="en-US" sz="3600" dirty="0" smtClean="0">
              <a:ea typeface="+mj-ea"/>
              <a:cs typeface="+mj-cs"/>
            </a:endParaRPr>
          </a:p>
          <a:p>
            <a:pPr algn="ctr"/>
            <a:r>
              <a:rPr lang="en-US" sz="3600" b="1" dirty="0">
                <a:ea typeface="+mj-ea"/>
                <a:cs typeface="+mj-cs"/>
              </a:rPr>
              <a:t>M</a:t>
            </a:r>
            <a:r>
              <a:rPr lang="en-US" sz="3600" b="1" dirty="0" smtClean="0">
                <a:ea typeface="+mj-ea"/>
                <a:cs typeface="+mj-cs"/>
              </a:rPr>
              <a:t>anagement </a:t>
            </a:r>
            <a:r>
              <a:rPr lang="en-US" sz="3600" b="1" smtClean="0">
                <a:ea typeface="+mj-ea"/>
                <a:cs typeface="+mj-cs"/>
              </a:rPr>
              <a:t>Support Systems </a:t>
            </a:r>
            <a:endParaRPr lang="en-US" dirty="0" smtClean="0"/>
          </a:p>
          <a:p>
            <a:r>
              <a:rPr lang="en-US" dirty="0"/>
              <a:t> </a:t>
            </a:r>
            <a:endParaRPr lang="en-US" dirty="0" smtClean="0"/>
          </a:p>
          <a:p>
            <a:endParaRPr lang="en-US" dirty="0"/>
          </a:p>
          <a:p>
            <a:endParaRPr lang="en-US" dirty="0" smtClean="0"/>
          </a:p>
          <a:p>
            <a:r>
              <a:rPr lang="en-US" b="1" dirty="0" smtClean="0">
                <a:latin typeface="Bradley Hand ITC" pitchFamily="66" charset="0"/>
              </a:rPr>
              <a:t>College of Computer Science and Information </a:t>
            </a:r>
            <a:r>
              <a:rPr lang="en-US" b="1" dirty="0" err="1" smtClean="0">
                <a:latin typeface="Bradley Hand ITC" pitchFamily="66" charset="0"/>
              </a:rPr>
              <a:t>Technologe</a:t>
            </a:r>
            <a:endParaRPr lang="en-US" b="1" dirty="0">
              <a:latin typeface="Bradley Hand ITC" pitchFamily="66" charset="0"/>
            </a:endParaRPr>
          </a:p>
          <a:p>
            <a:r>
              <a:rPr lang="en-US" b="1" dirty="0" smtClean="0">
                <a:latin typeface="Bradley Hand ITC" pitchFamily="66" charset="0"/>
              </a:rPr>
              <a:t>Department </a:t>
            </a:r>
            <a:r>
              <a:rPr lang="en-US" b="1" dirty="0">
                <a:latin typeface="Bradley Hand ITC" pitchFamily="66" charset="0"/>
              </a:rPr>
              <a:t>of Computer Information </a:t>
            </a:r>
            <a:r>
              <a:rPr lang="en-US" b="1" dirty="0" smtClean="0">
                <a:latin typeface="Bradley Hand ITC" pitchFamily="66" charset="0"/>
              </a:rPr>
              <a:t>Systems</a:t>
            </a:r>
          </a:p>
          <a:p>
            <a:r>
              <a:rPr lang="en-US" b="1" dirty="0">
                <a:latin typeface="Bradley Hand ITC" pitchFamily="66" charset="0"/>
              </a:rPr>
              <a:t>Prof Dr. </a:t>
            </a:r>
            <a:r>
              <a:rPr lang="en-US" b="1" dirty="0" err="1">
                <a:latin typeface="Bradley Hand ITC" pitchFamily="66" charset="0"/>
              </a:rPr>
              <a:t>Taleb</a:t>
            </a:r>
            <a:r>
              <a:rPr lang="en-US" b="1" dirty="0">
                <a:latin typeface="Bradley Hand ITC" pitchFamily="66" charset="0"/>
              </a:rPr>
              <a:t> A. S. </a:t>
            </a:r>
            <a:r>
              <a:rPr lang="en-US" b="1" dirty="0" err="1">
                <a:latin typeface="Bradley Hand ITC" pitchFamily="66" charset="0"/>
              </a:rPr>
              <a:t>Obaid</a:t>
            </a:r>
            <a:endParaRPr lang="en-US" dirty="0">
              <a:latin typeface="Bradley Hand ITC" pitchFamily="66" charset="0"/>
            </a:endParaRPr>
          </a:p>
          <a:p>
            <a:endParaRPr lang="en-US" dirty="0">
              <a:latin typeface="Bradley Hand ITC" pitchFamily="66" charset="0"/>
            </a:endParaRPr>
          </a:p>
        </p:txBody>
      </p:sp>
    </p:spTree>
    <p:extLst>
      <p:ext uri="{BB962C8B-B14F-4D97-AF65-F5344CB8AC3E}">
        <p14:creationId xmlns:p14="http://schemas.microsoft.com/office/powerpoint/2010/main" val="3597055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1.5 Computerized Decision Support And The Supporting Technologies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85000" lnSpcReduction="10000"/>
          </a:bodyPr>
          <a:lstStyle/>
          <a:p>
            <a:pPr marL="457200" indent="-457200" algn="l">
              <a:lnSpc>
                <a:spcPct val="115000"/>
              </a:lnSpc>
              <a:spcAft>
                <a:spcPts val="1000"/>
              </a:spcAft>
              <a:buFont typeface="+mj-lt"/>
              <a:buAutoNum type="arabicPeriod" startAt="4"/>
            </a:pPr>
            <a:r>
              <a:rPr lang="en-US" sz="2400" b="1" dirty="0" smtClean="0">
                <a:solidFill>
                  <a:srgbClr val="FF0000"/>
                </a:solidFill>
                <a:ea typeface="Calibri"/>
                <a:cs typeface="Arial"/>
              </a:rPr>
              <a:t>Technical </a:t>
            </a:r>
            <a:r>
              <a:rPr lang="en-US" sz="2400" b="1" dirty="0">
                <a:solidFill>
                  <a:srgbClr val="FF0000"/>
                </a:solidFill>
                <a:ea typeface="Calibri"/>
                <a:cs typeface="Arial"/>
              </a:rPr>
              <a:t>support</a:t>
            </a:r>
            <a:r>
              <a:rPr lang="en-US" sz="2400" dirty="0">
                <a:solidFill>
                  <a:schemeClr val="tx1"/>
                </a:solidFill>
                <a:ea typeface="Calibri"/>
                <a:cs typeface="Arial"/>
              </a:rPr>
              <a:t>. Many decisions involve complex computations. Data can be stored in different databases </a:t>
            </a:r>
            <a:r>
              <a:rPr lang="en-US" sz="2400" dirty="0" smtClean="0">
                <a:solidFill>
                  <a:schemeClr val="tx1"/>
                </a:solidFill>
                <a:ea typeface="Calibri"/>
                <a:cs typeface="Arial"/>
              </a:rPr>
              <a:t>in </a:t>
            </a:r>
            <a:r>
              <a:rPr lang="en-US" sz="2400" dirty="0">
                <a:solidFill>
                  <a:schemeClr val="tx1"/>
                </a:solidFill>
                <a:ea typeface="Calibri"/>
                <a:cs typeface="Arial"/>
              </a:rPr>
              <a:t>the organization and even possibly </a:t>
            </a:r>
            <a:r>
              <a:rPr lang="en-US" sz="2400" dirty="0" smtClean="0">
                <a:solidFill>
                  <a:schemeClr val="tx1"/>
                </a:solidFill>
                <a:ea typeface="Calibri"/>
                <a:cs typeface="Arial"/>
              </a:rPr>
              <a:t>outside. </a:t>
            </a:r>
            <a:r>
              <a:rPr lang="en-US" sz="2400" dirty="0">
                <a:solidFill>
                  <a:schemeClr val="tx1"/>
                </a:solidFill>
                <a:ea typeface="Calibri"/>
                <a:cs typeface="Arial"/>
              </a:rPr>
              <a:t>The data may include text, sound, graphics, and video. It may be necessary to transmit them quickly from distant locations. Computers can search, store, and transmit needed data quickly, economically, and transparently.  </a:t>
            </a:r>
          </a:p>
          <a:p>
            <a:pPr marL="457200" indent="-457200" algn="l">
              <a:lnSpc>
                <a:spcPct val="115000"/>
              </a:lnSpc>
              <a:spcAft>
                <a:spcPts val="1000"/>
              </a:spcAft>
              <a:buFont typeface="+mj-lt"/>
              <a:buAutoNum type="arabicPeriod" startAt="4"/>
            </a:pPr>
            <a:r>
              <a:rPr lang="en-US" sz="2400" b="1" dirty="0" smtClean="0">
                <a:solidFill>
                  <a:srgbClr val="FF0000"/>
                </a:solidFill>
                <a:ea typeface="Calibri"/>
                <a:cs typeface="Arial"/>
              </a:rPr>
              <a:t>Data </a:t>
            </a:r>
            <a:r>
              <a:rPr lang="en-US" sz="2400" b="1" dirty="0">
                <a:solidFill>
                  <a:srgbClr val="FF0000"/>
                </a:solidFill>
                <a:ea typeface="Calibri"/>
                <a:cs typeface="Arial"/>
              </a:rPr>
              <a:t>warehouse access</a:t>
            </a:r>
            <a:r>
              <a:rPr lang="en-US" sz="2400" dirty="0">
                <a:solidFill>
                  <a:schemeClr val="tx1"/>
                </a:solidFill>
                <a:ea typeface="Calibri"/>
                <a:cs typeface="Arial"/>
              </a:rPr>
              <a:t>. Large data </a:t>
            </a:r>
            <a:r>
              <a:rPr lang="en-US" sz="2400" dirty="0" smtClean="0">
                <a:solidFill>
                  <a:schemeClr val="tx1"/>
                </a:solidFill>
                <a:ea typeface="Calibri"/>
                <a:cs typeface="Arial"/>
              </a:rPr>
              <a:t>warehouses </a:t>
            </a:r>
            <a:r>
              <a:rPr lang="en-US" sz="2400" dirty="0">
                <a:solidFill>
                  <a:schemeClr val="tx1"/>
                </a:solidFill>
                <a:ea typeface="Calibri"/>
                <a:cs typeface="Arial"/>
              </a:rPr>
              <a:t>contain petabytes of data. Special methods, and sometimes parallel computing, are needed to organize and search the data.  </a:t>
            </a:r>
          </a:p>
          <a:p>
            <a:pPr marL="457200" indent="-457200" algn="l">
              <a:lnSpc>
                <a:spcPct val="115000"/>
              </a:lnSpc>
              <a:spcAft>
                <a:spcPts val="1000"/>
              </a:spcAft>
              <a:buFont typeface="+mj-lt"/>
              <a:buAutoNum type="arabicPeriod" startAt="4"/>
            </a:pPr>
            <a:r>
              <a:rPr lang="en-US" sz="2400" b="1" dirty="0" smtClean="0">
                <a:solidFill>
                  <a:srgbClr val="FF0000"/>
                </a:solidFill>
                <a:ea typeface="Calibri"/>
                <a:cs typeface="Arial"/>
              </a:rPr>
              <a:t>Quality </a:t>
            </a:r>
            <a:r>
              <a:rPr lang="en-US" sz="2400" b="1" dirty="0">
                <a:solidFill>
                  <a:srgbClr val="FF0000"/>
                </a:solidFill>
                <a:ea typeface="Calibri"/>
                <a:cs typeface="Arial"/>
              </a:rPr>
              <a:t>support</a:t>
            </a:r>
            <a:r>
              <a:rPr lang="en-US" sz="2400" dirty="0">
                <a:solidFill>
                  <a:schemeClr val="tx1"/>
                </a:solidFill>
                <a:ea typeface="Calibri"/>
                <a:cs typeface="Arial"/>
              </a:rPr>
              <a:t>. Computers can improve the quality of the decisions made. </a:t>
            </a:r>
            <a:r>
              <a:rPr lang="en-US" sz="2400" dirty="0" smtClean="0">
                <a:solidFill>
                  <a:schemeClr val="tx1"/>
                </a:solidFill>
                <a:ea typeface="Calibri"/>
                <a:cs typeface="Arial"/>
              </a:rPr>
              <a:t>With </a:t>
            </a:r>
            <a:r>
              <a:rPr lang="en-US" sz="2400" dirty="0">
                <a:solidFill>
                  <a:schemeClr val="tx1"/>
                </a:solidFill>
                <a:ea typeface="Calibri"/>
                <a:cs typeface="Arial"/>
              </a:rPr>
              <a:t>computers, decision-makers can perform complex simulations, check many possible scenarios, and assess diverse impacts quickly and </a:t>
            </a:r>
            <a:r>
              <a:rPr lang="en-US" sz="2400" dirty="0" smtClean="0">
                <a:solidFill>
                  <a:schemeClr val="tx1"/>
                </a:solidFill>
                <a:ea typeface="Calibri"/>
                <a:cs typeface="Arial"/>
              </a:rPr>
              <a:t>economically. </a:t>
            </a:r>
            <a:r>
              <a:rPr lang="en-US" sz="2400" dirty="0">
                <a:solidFill>
                  <a:schemeClr val="tx1"/>
                </a:solidFill>
                <a:ea typeface="Calibri"/>
                <a:cs typeface="Arial"/>
              </a:rPr>
              <a:t>All these capabilities lead to better decisions.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050942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1.5 Computerized Decision Support And The Supporting Technologies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92500" lnSpcReduction="10000"/>
          </a:bodyPr>
          <a:lstStyle/>
          <a:p>
            <a:pPr marL="457200" indent="-457200" algn="l">
              <a:lnSpc>
                <a:spcPct val="115000"/>
              </a:lnSpc>
              <a:spcAft>
                <a:spcPts val="1000"/>
              </a:spcAft>
              <a:buFont typeface="+mj-lt"/>
              <a:buAutoNum type="arabicPeriod" startAt="7"/>
            </a:pPr>
            <a:r>
              <a:rPr lang="en-US" sz="2400" b="1" dirty="0" smtClean="0">
                <a:solidFill>
                  <a:srgbClr val="FF0000"/>
                </a:solidFill>
                <a:ea typeface="Calibri"/>
                <a:cs typeface="Arial"/>
              </a:rPr>
              <a:t>Competitive </a:t>
            </a:r>
            <a:r>
              <a:rPr lang="en-US" sz="2400" b="1" dirty="0">
                <a:solidFill>
                  <a:srgbClr val="FF0000"/>
                </a:solidFill>
                <a:ea typeface="Calibri"/>
                <a:cs typeface="Arial"/>
              </a:rPr>
              <a:t>edge</a:t>
            </a:r>
            <a:r>
              <a:rPr lang="en-US" sz="2400" dirty="0">
                <a:solidFill>
                  <a:schemeClr val="tx1"/>
                </a:solidFill>
                <a:ea typeface="Calibri"/>
                <a:cs typeface="Arial"/>
              </a:rPr>
              <a:t>: </a:t>
            </a:r>
            <a:r>
              <a:rPr lang="en-US" sz="2400" dirty="0" smtClean="0">
                <a:solidFill>
                  <a:schemeClr val="tx1"/>
                </a:solidFill>
                <a:ea typeface="Calibri"/>
                <a:cs typeface="Arial"/>
              </a:rPr>
              <a:t>Competitive </a:t>
            </a:r>
            <a:r>
              <a:rPr lang="en-US" sz="2400" dirty="0">
                <a:solidFill>
                  <a:schemeClr val="tx1"/>
                </a:solidFill>
                <a:ea typeface="Calibri"/>
                <a:cs typeface="Arial"/>
              </a:rPr>
              <a:t>pressures make the job of decision-making difficult. Competition is based not just on price but on quality, timeliness, customization of products, and customer support. Organizations must be able to frequently and rapidly change their mode of operation reengineer processes and structures, empower employees, and </a:t>
            </a:r>
            <a:r>
              <a:rPr lang="en-US" sz="2400" dirty="0" smtClean="0">
                <a:solidFill>
                  <a:schemeClr val="tx1"/>
                </a:solidFill>
                <a:ea typeface="Calibri"/>
                <a:cs typeface="Arial"/>
              </a:rPr>
              <a:t>innovate. </a:t>
            </a:r>
            <a:r>
              <a:rPr lang="en-US" sz="2400" dirty="0">
                <a:solidFill>
                  <a:schemeClr val="tx1"/>
                </a:solidFill>
                <a:ea typeface="Calibri"/>
                <a:cs typeface="Arial"/>
              </a:rPr>
              <a:t>Enterprise resource management (ERM) systems are a type of decision support system that describes an entire organization, and help manage it. </a:t>
            </a:r>
            <a:endParaRPr lang="en-US" sz="2400" dirty="0" smtClean="0">
              <a:solidFill>
                <a:schemeClr val="tx1"/>
              </a:solidFill>
              <a:ea typeface="Calibri"/>
              <a:cs typeface="Arial"/>
            </a:endParaRPr>
          </a:p>
          <a:p>
            <a:pPr marL="457200" indent="-457200" algn="l">
              <a:lnSpc>
                <a:spcPct val="115000"/>
              </a:lnSpc>
              <a:spcAft>
                <a:spcPts val="1000"/>
              </a:spcAft>
              <a:buFont typeface="+mj-lt"/>
              <a:buAutoNum type="arabicPeriod" startAt="7"/>
            </a:pPr>
            <a:r>
              <a:rPr lang="en-US" sz="2400" b="1" dirty="0" smtClean="0">
                <a:solidFill>
                  <a:srgbClr val="FF0000"/>
                </a:solidFill>
                <a:ea typeface="Calibri"/>
                <a:cs typeface="Arial"/>
              </a:rPr>
              <a:t>Overcoming cognitive limits in processing and storage</a:t>
            </a:r>
            <a:r>
              <a:rPr lang="en-US" sz="2400" dirty="0" smtClean="0">
                <a:solidFill>
                  <a:schemeClr val="tx1"/>
                </a:solidFill>
                <a:ea typeface="Calibri"/>
                <a:cs typeface="Arial"/>
              </a:rPr>
              <a:t>. The human mind has only a limited ability to process and store information.</a:t>
            </a:r>
            <a:endParaRPr lang="en-US" sz="24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48519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Computerized Decision Support And The Supporting Technologies (</a:t>
            </a:r>
            <a:r>
              <a:rPr lang="en-US" sz="2800" dirty="0" smtClean="0">
                <a:ea typeface="Calibri"/>
                <a:cs typeface="Arial"/>
              </a:rPr>
              <a:t>Additional Converted Model</a:t>
            </a:r>
            <a:r>
              <a:rPr lang="en-US" sz="2800" dirty="0" smtClean="0">
                <a:solidFill>
                  <a:srgbClr val="00B050"/>
                </a:solidFill>
              </a:rPr>
              <a:t>)</a:t>
            </a:r>
            <a:endParaRPr lang="en-US" sz="2800" dirty="0">
              <a:solidFill>
                <a:srgbClr val="00B050"/>
              </a:solidFill>
            </a:endParaRPr>
          </a:p>
        </p:txBody>
      </p:sp>
      <p:sp>
        <p:nvSpPr>
          <p:cNvPr id="3" name="Subtitle 2"/>
          <p:cNvSpPr>
            <a:spLocks noGrp="1"/>
          </p:cNvSpPr>
          <p:nvPr>
            <p:ph type="subTitle" idx="1"/>
          </p:nvPr>
        </p:nvSpPr>
        <p:spPr>
          <a:xfrm>
            <a:off x="381000" y="1447800"/>
            <a:ext cx="8229600" cy="4953000"/>
          </a:xfrm>
          <a:noFill/>
        </p:spPr>
        <p:txBody>
          <a:bodyPr>
            <a:normAutofit fontScale="85000" lnSpcReduction="20000"/>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Most decision-support methods </a:t>
            </a:r>
            <a:r>
              <a:rPr lang="en-US" sz="2400" dirty="0">
                <a:solidFill>
                  <a:srgbClr val="FF0000"/>
                </a:solidFill>
                <a:ea typeface="Calibri"/>
                <a:cs typeface="Arial"/>
              </a:rPr>
              <a:t>provide for quick data queries </a:t>
            </a:r>
            <a:r>
              <a:rPr lang="en-US" sz="2400" dirty="0">
                <a:solidFill>
                  <a:schemeClr val="tx1"/>
                </a:solidFill>
                <a:ea typeface="Calibri"/>
                <a:cs typeface="Arial"/>
              </a:rPr>
              <a:t>and </a:t>
            </a:r>
            <a:r>
              <a:rPr lang="en-US" sz="2400" dirty="0">
                <a:solidFill>
                  <a:srgbClr val="FF0000"/>
                </a:solidFill>
                <a:ea typeface="Calibri"/>
                <a:cs typeface="Arial"/>
              </a:rPr>
              <a:t>use models to convert the data into usable information </a:t>
            </a:r>
            <a:r>
              <a:rPr lang="en-US" sz="2400" dirty="0">
                <a:solidFill>
                  <a:schemeClr val="tx1"/>
                </a:solidFill>
                <a:ea typeface="Calibri"/>
                <a:cs typeface="Arial"/>
              </a:rPr>
              <a:t>for consideration by a decision-maker. </a:t>
            </a:r>
            <a:r>
              <a:rPr lang="en-US" sz="2400" dirty="0" smtClean="0">
                <a:solidFill>
                  <a:schemeClr val="tx1"/>
                </a:solidFill>
                <a:ea typeface="Calibri"/>
                <a:cs typeface="Arial"/>
              </a:rPr>
              <a:t>It </a:t>
            </a:r>
            <a:r>
              <a:rPr lang="en-US" sz="2400" dirty="0">
                <a:solidFill>
                  <a:schemeClr val="tx1"/>
                </a:solidFill>
                <a:ea typeface="Calibri"/>
                <a:cs typeface="Arial"/>
              </a:rPr>
              <a:t>may be </a:t>
            </a:r>
            <a:r>
              <a:rPr lang="en-US" sz="2400" dirty="0" smtClean="0">
                <a:solidFill>
                  <a:srgbClr val="FF0000"/>
                </a:solidFill>
                <a:ea typeface="Calibri"/>
                <a:cs typeface="Arial"/>
              </a:rPr>
              <a:t>additional</a:t>
            </a:r>
            <a:r>
              <a:rPr lang="en-US" sz="2400" dirty="0" smtClean="0">
                <a:solidFill>
                  <a:schemeClr val="tx1"/>
                </a:solidFill>
                <a:ea typeface="Calibri"/>
                <a:cs typeface="Arial"/>
              </a:rPr>
              <a:t> converted model:</a:t>
            </a:r>
          </a:p>
          <a:p>
            <a:pPr marL="457200" indent="-457200" algn="l">
              <a:lnSpc>
                <a:spcPct val="115000"/>
              </a:lnSpc>
              <a:spcAft>
                <a:spcPts val="1000"/>
              </a:spcAft>
              <a:buFont typeface="+mj-lt"/>
              <a:buAutoNum type="arabicPeriod"/>
            </a:pPr>
            <a:r>
              <a:rPr lang="en-US" sz="2400" b="1" dirty="0" smtClean="0">
                <a:solidFill>
                  <a:srgbClr val="FF0000"/>
                </a:solidFill>
                <a:ea typeface="Calibri"/>
                <a:cs typeface="Arial"/>
              </a:rPr>
              <a:t>COGNITIVE LIMITS</a:t>
            </a:r>
            <a:r>
              <a:rPr lang="en-US" sz="2400" dirty="0" smtClean="0">
                <a:solidFill>
                  <a:schemeClr val="tx1"/>
                </a:solidFill>
                <a:ea typeface="Calibri"/>
                <a:cs typeface="Arial"/>
              </a:rPr>
              <a:t> </a:t>
            </a:r>
          </a:p>
          <a:p>
            <a:pPr marL="800100" lvl="1" indent="-342900" algn="l">
              <a:lnSpc>
                <a:spcPct val="115000"/>
              </a:lnSpc>
              <a:spcAft>
                <a:spcPts val="1000"/>
              </a:spcAft>
              <a:buFont typeface="Arial" pitchFamily="34" charset="0"/>
              <a:buChar char="•"/>
            </a:pPr>
            <a:r>
              <a:rPr lang="en-US" sz="2000" dirty="0" smtClean="0">
                <a:solidFill>
                  <a:schemeClr val="tx1"/>
                </a:solidFill>
                <a:ea typeface="Calibri"/>
                <a:cs typeface="Arial"/>
              </a:rPr>
              <a:t> </a:t>
            </a:r>
            <a:r>
              <a:rPr lang="en-US" sz="2200" dirty="0" smtClean="0">
                <a:solidFill>
                  <a:schemeClr val="tx1"/>
                </a:solidFill>
                <a:ea typeface="Calibri"/>
                <a:cs typeface="Arial"/>
              </a:rPr>
              <a:t>The </a:t>
            </a:r>
            <a:r>
              <a:rPr lang="en-US" sz="2200" dirty="0">
                <a:solidFill>
                  <a:schemeClr val="tx1"/>
                </a:solidFill>
                <a:ea typeface="Calibri"/>
                <a:cs typeface="Arial"/>
              </a:rPr>
              <a:t>term cognitive limits </a:t>
            </a:r>
            <a:r>
              <a:rPr lang="en-US" sz="2200" dirty="0">
                <a:solidFill>
                  <a:srgbClr val="FF0000"/>
                </a:solidFill>
                <a:ea typeface="Calibri"/>
                <a:cs typeface="Arial"/>
              </a:rPr>
              <a:t>indicate</a:t>
            </a:r>
            <a:r>
              <a:rPr lang="en-US" sz="2200" dirty="0">
                <a:solidFill>
                  <a:schemeClr val="tx1"/>
                </a:solidFill>
                <a:ea typeface="Calibri"/>
                <a:cs typeface="Arial"/>
              </a:rPr>
              <a:t> that an </a:t>
            </a:r>
            <a:r>
              <a:rPr lang="en-US" sz="2200" dirty="0">
                <a:solidFill>
                  <a:srgbClr val="FF0000"/>
                </a:solidFill>
                <a:ea typeface="Calibri"/>
                <a:cs typeface="Arial"/>
              </a:rPr>
              <a:t>individual's</a:t>
            </a:r>
            <a:r>
              <a:rPr lang="en-US" sz="2200" dirty="0">
                <a:solidFill>
                  <a:schemeClr val="tx1"/>
                </a:solidFill>
                <a:ea typeface="Calibri"/>
                <a:cs typeface="Arial"/>
              </a:rPr>
              <a:t> problem-solving capability is </a:t>
            </a:r>
            <a:r>
              <a:rPr lang="en-US" sz="2200" dirty="0">
                <a:solidFill>
                  <a:srgbClr val="FF0000"/>
                </a:solidFill>
                <a:ea typeface="Calibri"/>
                <a:cs typeface="Arial"/>
              </a:rPr>
              <a:t>limited</a:t>
            </a:r>
            <a:r>
              <a:rPr lang="en-US" sz="2200" dirty="0">
                <a:solidFill>
                  <a:schemeClr val="tx1"/>
                </a:solidFill>
                <a:ea typeface="Calibri"/>
                <a:cs typeface="Arial"/>
              </a:rPr>
              <a:t> when a wide range of </a:t>
            </a:r>
            <a:r>
              <a:rPr lang="en-US" sz="2200" dirty="0">
                <a:solidFill>
                  <a:srgbClr val="FF0000"/>
                </a:solidFill>
                <a:ea typeface="Calibri"/>
                <a:cs typeface="Arial"/>
              </a:rPr>
              <a:t>diverse</a:t>
            </a:r>
            <a:r>
              <a:rPr lang="en-US" sz="2200" dirty="0">
                <a:solidFill>
                  <a:schemeClr val="tx1"/>
                </a:solidFill>
                <a:ea typeface="Calibri"/>
                <a:cs typeface="Arial"/>
              </a:rPr>
              <a:t> information and knowledge is </a:t>
            </a:r>
            <a:r>
              <a:rPr lang="en-US" sz="2200" dirty="0">
                <a:solidFill>
                  <a:srgbClr val="FF0000"/>
                </a:solidFill>
                <a:ea typeface="Calibri"/>
                <a:cs typeface="Arial"/>
              </a:rPr>
              <a:t>required</a:t>
            </a:r>
            <a:r>
              <a:rPr lang="en-US" sz="2200" dirty="0">
                <a:solidFill>
                  <a:schemeClr val="tx1"/>
                </a:solidFill>
                <a:ea typeface="Calibri"/>
                <a:cs typeface="Arial"/>
              </a:rPr>
              <a:t>. </a:t>
            </a:r>
            <a:endParaRPr lang="en-US" sz="2200" dirty="0" smtClean="0">
              <a:solidFill>
                <a:schemeClr val="tx1"/>
              </a:solidFill>
              <a:ea typeface="Calibri"/>
              <a:cs typeface="Arial"/>
            </a:endParaRPr>
          </a:p>
          <a:p>
            <a:pPr marL="800100" lvl="1" indent="-342900" algn="l">
              <a:lnSpc>
                <a:spcPct val="115000"/>
              </a:lnSpc>
              <a:spcAft>
                <a:spcPts val="1000"/>
              </a:spcAft>
              <a:buFont typeface="Arial" pitchFamily="34" charset="0"/>
              <a:buChar char="•"/>
            </a:pPr>
            <a:r>
              <a:rPr lang="en-US" sz="2200" dirty="0" smtClean="0">
                <a:solidFill>
                  <a:schemeClr val="tx1"/>
                </a:solidFill>
                <a:ea typeface="Calibri"/>
                <a:cs typeface="Arial"/>
              </a:rPr>
              <a:t>Computerized </a:t>
            </a:r>
            <a:r>
              <a:rPr lang="en-US" sz="2200" dirty="0">
                <a:solidFill>
                  <a:schemeClr val="tx1"/>
                </a:solidFill>
                <a:ea typeface="Calibri"/>
                <a:cs typeface="Arial"/>
              </a:rPr>
              <a:t>systems enable people to </a:t>
            </a:r>
            <a:r>
              <a:rPr lang="en-US" sz="2200" dirty="0">
                <a:solidFill>
                  <a:srgbClr val="FF0000"/>
                </a:solidFill>
                <a:ea typeface="Calibri"/>
                <a:cs typeface="Arial"/>
              </a:rPr>
              <a:t>quickly</a:t>
            </a:r>
            <a:r>
              <a:rPr lang="en-US" sz="2200" dirty="0">
                <a:solidFill>
                  <a:schemeClr val="tx1"/>
                </a:solidFill>
                <a:ea typeface="Calibri"/>
                <a:cs typeface="Arial"/>
              </a:rPr>
              <a:t> </a:t>
            </a:r>
            <a:r>
              <a:rPr lang="en-US" sz="2200" dirty="0">
                <a:solidFill>
                  <a:srgbClr val="FF0000"/>
                </a:solidFill>
                <a:ea typeface="Calibri"/>
                <a:cs typeface="Arial"/>
              </a:rPr>
              <a:t>access</a:t>
            </a:r>
            <a:r>
              <a:rPr lang="en-US" sz="2200" dirty="0">
                <a:solidFill>
                  <a:schemeClr val="tx1"/>
                </a:solidFill>
                <a:ea typeface="Calibri"/>
                <a:cs typeface="Arial"/>
              </a:rPr>
              <a:t> and </a:t>
            </a:r>
            <a:r>
              <a:rPr lang="en-US" sz="2200" dirty="0">
                <a:solidFill>
                  <a:srgbClr val="FF0000"/>
                </a:solidFill>
                <a:ea typeface="Calibri"/>
                <a:cs typeface="Arial"/>
              </a:rPr>
              <a:t>process</a:t>
            </a:r>
            <a:r>
              <a:rPr lang="en-US" sz="2200" dirty="0">
                <a:solidFill>
                  <a:schemeClr val="tx1"/>
                </a:solidFill>
                <a:ea typeface="Calibri"/>
                <a:cs typeface="Arial"/>
              </a:rPr>
              <a:t> </a:t>
            </a:r>
            <a:r>
              <a:rPr lang="en-US" sz="2200" dirty="0">
                <a:solidFill>
                  <a:srgbClr val="FF0000"/>
                </a:solidFill>
                <a:ea typeface="Calibri"/>
                <a:cs typeface="Arial"/>
              </a:rPr>
              <a:t>vast</a:t>
            </a:r>
            <a:r>
              <a:rPr lang="en-US" sz="2200" dirty="0">
                <a:solidFill>
                  <a:schemeClr val="tx1"/>
                </a:solidFill>
                <a:ea typeface="Calibri"/>
                <a:cs typeface="Arial"/>
              </a:rPr>
              <a:t> amounts of stored information. </a:t>
            </a:r>
            <a:endParaRPr lang="en-US" sz="2200" dirty="0" smtClean="0">
              <a:solidFill>
                <a:schemeClr val="tx1"/>
              </a:solidFill>
              <a:ea typeface="Calibri"/>
              <a:cs typeface="Arial"/>
            </a:endParaRPr>
          </a:p>
          <a:p>
            <a:pPr marL="800100" lvl="1" indent="-342900" algn="l">
              <a:lnSpc>
                <a:spcPct val="115000"/>
              </a:lnSpc>
              <a:spcAft>
                <a:spcPts val="1000"/>
              </a:spcAft>
              <a:buFont typeface="Arial" pitchFamily="34" charset="0"/>
              <a:buChar char="•"/>
            </a:pPr>
            <a:r>
              <a:rPr lang="en-US" sz="2200" dirty="0" smtClean="0">
                <a:solidFill>
                  <a:schemeClr val="tx1"/>
                </a:solidFill>
                <a:ea typeface="Calibri"/>
                <a:cs typeface="Arial"/>
              </a:rPr>
              <a:t>Computers </a:t>
            </a:r>
            <a:r>
              <a:rPr lang="en-US" sz="2200" dirty="0">
                <a:solidFill>
                  <a:schemeClr val="tx1"/>
                </a:solidFill>
                <a:ea typeface="Calibri"/>
                <a:cs typeface="Arial"/>
              </a:rPr>
              <a:t>can also </a:t>
            </a:r>
            <a:r>
              <a:rPr lang="en-US" sz="2200" dirty="0">
                <a:solidFill>
                  <a:srgbClr val="FF0000"/>
                </a:solidFill>
                <a:ea typeface="Calibri"/>
                <a:cs typeface="Arial"/>
              </a:rPr>
              <a:t>improve</a:t>
            </a:r>
            <a:r>
              <a:rPr lang="en-US" sz="2200" dirty="0">
                <a:solidFill>
                  <a:schemeClr val="tx1"/>
                </a:solidFill>
                <a:ea typeface="Calibri"/>
                <a:cs typeface="Arial"/>
              </a:rPr>
              <a:t> </a:t>
            </a:r>
            <a:r>
              <a:rPr lang="en-US" sz="2200" dirty="0">
                <a:solidFill>
                  <a:srgbClr val="FF0000"/>
                </a:solidFill>
                <a:ea typeface="Calibri"/>
                <a:cs typeface="Arial"/>
              </a:rPr>
              <a:t>coordination</a:t>
            </a:r>
            <a:r>
              <a:rPr lang="en-US" sz="2200" dirty="0">
                <a:solidFill>
                  <a:schemeClr val="tx1"/>
                </a:solidFill>
                <a:ea typeface="Calibri"/>
                <a:cs typeface="Arial"/>
              </a:rPr>
              <a:t> and </a:t>
            </a:r>
            <a:r>
              <a:rPr lang="en-US" sz="2200" dirty="0">
                <a:solidFill>
                  <a:srgbClr val="FF0000"/>
                </a:solidFill>
                <a:ea typeface="Calibri"/>
                <a:cs typeface="Arial"/>
              </a:rPr>
              <a:t>communication</a:t>
            </a:r>
            <a:r>
              <a:rPr lang="en-US" sz="2200" dirty="0">
                <a:solidFill>
                  <a:schemeClr val="tx1"/>
                </a:solidFill>
                <a:ea typeface="Calibri"/>
                <a:cs typeface="Arial"/>
              </a:rPr>
              <a:t> for group work, as is done in </a:t>
            </a:r>
            <a:r>
              <a:rPr lang="en-US" sz="2200" dirty="0" smtClean="0">
                <a:solidFill>
                  <a:schemeClr val="tx1"/>
                </a:solidFill>
                <a:ea typeface="Calibri"/>
                <a:cs typeface="Arial"/>
              </a:rPr>
              <a:t>Group Support Systems (</a:t>
            </a:r>
            <a:r>
              <a:rPr lang="en-US" sz="2200" dirty="0">
                <a:solidFill>
                  <a:srgbClr val="FF0000"/>
                </a:solidFill>
                <a:ea typeface="Calibri"/>
                <a:cs typeface="Arial"/>
              </a:rPr>
              <a:t>GSS</a:t>
            </a:r>
            <a:r>
              <a:rPr lang="en-US" sz="2200" dirty="0">
                <a:solidFill>
                  <a:schemeClr val="tx1"/>
                </a:solidFill>
                <a:ea typeface="Calibri"/>
                <a:cs typeface="Arial"/>
              </a:rPr>
              <a:t>), </a:t>
            </a:r>
            <a:r>
              <a:rPr lang="en-US" sz="2200" dirty="0" smtClean="0">
                <a:solidFill>
                  <a:schemeClr val="tx1"/>
                </a:solidFill>
                <a:ea typeface="Calibri"/>
                <a:cs typeface="Arial"/>
              </a:rPr>
              <a:t>Knowledge Management Systems (</a:t>
            </a:r>
            <a:r>
              <a:rPr lang="en-US" sz="2200" dirty="0">
                <a:solidFill>
                  <a:srgbClr val="FF0000"/>
                </a:solidFill>
                <a:ea typeface="Calibri"/>
                <a:cs typeface="Arial"/>
              </a:rPr>
              <a:t>KMS</a:t>
            </a:r>
            <a:r>
              <a:rPr lang="en-US" sz="2200" dirty="0">
                <a:solidFill>
                  <a:schemeClr val="tx1"/>
                </a:solidFill>
                <a:ea typeface="Calibri"/>
                <a:cs typeface="Arial"/>
              </a:rPr>
              <a:t>), and several types of </a:t>
            </a:r>
            <a:r>
              <a:rPr lang="en-US" sz="2200" dirty="0" smtClean="0">
                <a:solidFill>
                  <a:schemeClr val="tx1"/>
                </a:solidFill>
                <a:ea typeface="Calibri"/>
                <a:cs typeface="Arial"/>
              </a:rPr>
              <a:t>Enterprise Information Systems (</a:t>
            </a:r>
            <a:r>
              <a:rPr lang="en-US" sz="2200" dirty="0">
                <a:solidFill>
                  <a:srgbClr val="FF0000"/>
                </a:solidFill>
                <a:ea typeface="Calibri"/>
                <a:cs typeface="Arial"/>
              </a:rPr>
              <a:t>EIS</a:t>
            </a:r>
            <a:r>
              <a:rPr lang="en-US" sz="2200" dirty="0" smtClean="0">
                <a:solidFill>
                  <a:schemeClr val="tx1"/>
                </a:solidFill>
                <a:ea typeface="Calibri"/>
                <a:cs typeface="Arial"/>
              </a:rPr>
              <a:t>).</a:t>
            </a:r>
            <a:endParaRPr lang="en-US" sz="2200" dirty="0">
              <a:solidFill>
                <a:schemeClr val="tx1"/>
              </a:solidFill>
              <a:ea typeface="Calibri"/>
              <a:cs typeface="Arial"/>
            </a:endParaRPr>
          </a:p>
          <a:p>
            <a:pPr marL="342900" indent="-342900" algn="l">
              <a:lnSpc>
                <a:spcPct val="115000"/>
              </a:lnSpc>
              <a:spcAft>
                <a:spcPts val="1000"/>
              </a:spcAft>
              <a:buFont typeface="Arial" pitchFamily="34" charset="0"/>
              <a:buChar char="•"/>
            </a:pPr>
            <a:endParaRPr lang="en-US" sz="24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913161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a:solidFill>
                  <a:srgbClr val="00B050"/>
                </a:solidFill>
              </a:rPr>
              <a:t>Computerized Decision Support and The Supporting Technologies (</a:t>
            </a:r>
            <a:r>
              <a:rPr lang="en-US" sz="2800" dirty="0">
                <a:ea typeface="Calibri"/>
                <a:cs typeface="Arial"/>
              </a:rPr>
              <a:t>additional converted model</a:t>
            </a:r>
            <a:r>
              <a:rPr lang="en-US" sz="2800" dirty="0">
                <a:solidFill>
                  <a:srgbClr val="00B050"/>
                </a:solidFill>
              </a:rPr>
              <a:t>)</a:t>
            </a:r>
          </a:p>
        </p:txBody>
      </p:sp>
      <p:sp>
        <p:nvSpPr>
          <p:cNvPr id="3" name="Subtitle 2"/>
          <p:cNvSpPr>
            <a:spLocks noGrp="1"/>
          </p:cNvSpPr>
          <p:nvPr>
            <p:ph type="subTitle" idx="1"/>
          </p:nvPr>
        </p:nvSpPr>
        <p:spPr>
          <a:xfrm>
            <a:off x="381000" y="1600200"/>
            <a:ext cx="8229600" cy="4648200"/>
          </a:xfrm>
          <a:noFill/>
        </p:spPr>
        <p:txBody>
          <a:bodyPr>
            <a:normAutofit lnSpcReduction="10000"/>
          </a:bodyPr>
          <a:lstStyle/>
          <a:p>
            <a:pPr marL="457200" indent="-457200" algn="l">
              <a:lnSpc>
                <a:spcPct val="115000"/>
              </a:lnSpc>
              <a:spcAft>
                <a:spcPts val="1000"/>
              </a:spcAft>
              <a:buFont typeface="+mj-lt"/>
              <a:buAutoNum type="arabicPeriod" startAt="2"/>
            </a:pPr>
            <a:r>
              <a:rPr lang="en-US" sz="2400" b="1" dirty="0">
                <a:solidFill>
                  <a:srgbClr val="FF0000"/>
                </a:solidFill>
                <a:ea typeface="Calibri"/>
                <a:cs typeface="Arial"/>
              </a:rPr>
              <a:t>DECISION SUPPORT TECHNOLOGIES  </a:t>
            </a:r>
          </a:p>
          <a:p>
            <a:pPr marL="800100" lvl="1" indent="-342900" algn="l">
              <a:lnSpc>
                <a:spcPct val="115000"/>
              </a:lnSpc>
              <a:spcAft>
                <a:spcPts val="1000"/>
              </a:spcAft>
              <a:buFont typeface="Arial" pitchFamily="34" charset="0"/>
              <a:buChar char="•"/>
            </a:pPr>
            <a:r>
              <a:rPr lang="en-US" sz="2400" dirty="0">
                <a:solidFill>
                  <a:schemeClr val="tx1"/>
                </a:solidFill>
                <a:ea typeface="Calibri"/>
                <a:cs typeface="Arial"/>
              </a:rPr>
              <a:t>Decision support can be provided by </a:t>
            </a:r>
            <a:r>
              <a:rPr lang="en-US" sz="2400" dirty="0">
                <a:solidFill>
                  <a:srgbClr val="FF0000"/>
                </a:solidFill>
                <a:ea typeface="Calibri"/>
                <a:cs typeface="Arial"/>
              </a:rPr>
              <a:t>one or more </a:t>
            </a:r>
            <a:r>
              <a:rPr lang="en-US" sz="2400" dirty="0">
                <a:solidFill>
                  <a:schemeClr val="tx1"/>
                </a:solidFill>
                <a:ea typeface="Calibri"/>
                <a:cs typeface="Arial"/>
              </a:rPr>
              <a:t>decision </a:t>
            </a:r>
            <a:r>
              <a:rPr lang="en-US" sz="2400" dirty="0" smtClean="0">
                <a:solidFill>
                  <a:srgbClr val="FF0000"/>
                </a:solidFill>
                <a:ea typeface="Calibri"/>
                <a:cs typeface="Arial"/>
              </a:rPr>
              <a:t>support-technologies</a:t>
            </a:r>
            <a:r>
              <a:rPr lang="en-US" sz="2400" dirty="0" smtClean="0">
                <a:solidFill>
                  <a:schemeClr val="tx1"/>
                </a:solidFill>
                <a:ea typeface="Calibri"/>
                <a:cs typeface="Arial"/>
              </a:rPr>
              <a:t>.</a:t>
            </a:r>
          </a:p>
          <a:p>
            <a:pPr marL="800100" lvl="1" indent="-342900" algn="l">
              <a:lnSpc>
                <a:spcPct val="115000"/>
              </a:lnSpc>
              <a:spcAft>
                <a:spcPts val="1000"/>
              </a:spcAft>
              <a:buFont typeface="Arial" pitchFamily="34" charset="0"/>
              <a:buChar char="•"/>
            </a:pPr>
            <a:r>
              <a:rPr lang="en-US" sz="2400" dirty="0" smtClean="0">
                <a:solidFill>
                  <a:schemeClr val="tx1"/>
                </a:solidFill>
                <a:ea typeface="Calibri"/>
                <a:cs typeface="Arial"/>
              </a:rPr>
              <a:t> </a:t>
            </a:r>
            <a:r>
              <a:rPr lang="en-US" sz="2400" dirty="0">
                <a:solidFill>
                  <a:schemeClr val="tx1"/>
                </a:solidFill>
                <a:ea typeface="Calibri"/>
                <a:cs typeface="Arial"/>
              </a:rPr>
              <a:t>T</a:t>
            </a:r>
            <a:r>
              <a:rPr lang="en-US" sz="2400" dirty="0" smtClean="0">
                <a:solidFill>
                  <a:schemeClr val="tx1"/>
                </a:solidFill>
                <a:ea typeface="Calibri"/>
                <a:cs typeface="Arial"/>
              </a:rPr>
              <a:t>he </a:t>
            </a:r>
            <a:r>
              <a:rPr lang="en-US" sz="2400" dirty="0">
                <a:solidFill>
                  <a:schemeClr val="tx1"/>
                </a:solidFill>
                <a:ea typeface="Calibri"/>
                <a:cs typeface="Arial"/>
              </a:rPr>
              <a:t>term management support system (MSS) </a:t>
            </a:r>
            <a:r>
              <a:rPr lang="en-US" sz="2400" dirty="0">
                <a:solidFill>
                  <a:srgbClr val="FF0000"/>
                </a:solidFill>
                <a:ea typeface="Calibri"/>
                <a:cs typeface="Arial"/>
              </a:rPr>
              <a:t>refers</a:t>
            </a:r>
            <a:r>
              <a:rPr lang="en-US" sz="2400" dirty="0">
                <a:solidFill>
                  <a:schemeClr val="tx1"/>
                </a:solidFill>
                <a:ea typeface="Calibri"/>
                <a:cs typeface="Arial"/>
              </a:rPr>
              <a:t> to the </a:t>
            </a:r>
            <a:r>
              <a:rPr lang="en-US" sz="2400" dirty="0">
                <a:solidFill>
                  <a:srgbClr val="FF0000"/>
                </a:solidFill>
                <a:ea typeface="Calibri"/>
                <a:cs typeface="Arial"/>
              </a:rPr>
              <a:t>application</a:t>
            </a:r>
            <a:r>
              <a:rPr lang="en-US" sz="2400" dirty="0">
                <a:solidFill>
                  <a:schemeClr val="tx1"/>
                </a:solidFill>
                <a:ea typeface="Calibri"/>
                <a:cs typeface="Arial"/>
              </a:rPr>
              <a:t> of any technology, either as an </a:t>
            </a:r>
            <a:r>
              <a:rPr lang="en-US" sz="2400" dirty="0">
                <a:solidFill>
                  <a:srgbClr val="FF0000"/>
                </a:solidFill>
                <a:ea typeface="Calibri"/>
                <a:cs typeface="Arial"/>
              </a:rPr>
              <a:t>independent</a:t>
            </a:r>
            <a:r>
              <a:rPr lang="en-US" sz="2400" dirty="0">
                <a:solidFill>
                  <a:schemeClr val="tx1"/>
                </a:solidFill>
                <a:ea typeface="Calibri"/>
                <a:cs typeface="Arial"/>
              </a:rPr>
              <a:t> </a:t>
            </a:r>
            <a:r>
              <a:rPr lang="en-US" sz="2400" dirty="0">
                <a:solidFill>
                  <a:srgbClr val="FF0000"/>
                </a:solidFill>
                <a:ea typeface="Calibri"/>
                <a:cs typeface="Arial"/>
              </a:rPr>
              <a:t>tool</a:t>
            </a:r>
            <a:r>
              <a:rPr lang="en-US" sz="2400" dirty="0">
                <a:solidFill>
                  <a:schemeClr val="tx1"/>
                </a:solidFill>
                <a:ea typeface="Calibri"/>
                <a:cs typeface="Arial"/>
              </a:rPr>
              <a:t> or in </a:t>
            </a:r>
            <a:r>
              <a:rPr lang="en-US" sz="2400" dirty="0">
                <a:solidFill>
                  <a:srgbClr val="FF0000"/>
                </a:solidFill>
                <a:ea typeface="Calibri"/>
                <a:cs typeface="Arial"/>
              </a:rPr>
              <a:t>combination</a:t>
            </a:r>
            <a:r>
              <a:rPr lang="en-US" sz="2400" dirty="0">
                <a:solidFill>
                  <a:schemeClr val="tx1"/>
                </a:solidFill>
                <a:ea typeface="Calibri"/>
                <a:cs typeface="Arial"/>
              </a:rPr>
              <a:t> with other information </a:t>
            </a:r>
            <a:r>
              <a:rPr lang="en-US" sz="2400" dirty="0" smtClean="0">
                <a:solidFill>
                  <a:schemeClr val="tx1"/>
                </a:solidFill>
                <a:ea typeface="Calibri"/>
                <a:cs typeface="Arial"/>
              </a:rPr>
              <a:t>technologies, </a:t>
            </a:r>
            <a:r>
              <a:rPr lang="en-US" sz="2400" dirty="0">
                <a:solidFill>
                  <a:srgbClr val="FF0000"/>
                </a:solidFill>
                <a:ea typeface="Calibri"/>
                <a:cs typeface="Arial"/>
              </a:rPr>
              <a:t>to support </a:t>
            </a:r>
            <a:r>
              <a:rPr lang="en-US" sz="2400" dirty="0">
                <a:solidFill>
                  <a:schemeClr val="tx1"/>
                </a:solidFill>
                <a:ea typeface="Calibri"/>
                <a:cs typeface="Arial"/>
              </a:rPr>
              <a:t>management </a:t>
            </a:r>
            <a:r>
              <a:rPr lang="en-US" sz="2400" dirty="0">
                <a:solidFill>
                  <a:srgbClr val="FF0000"/>
                </a:solidFill>
                <a:ea typeface="Calibri"/>
                <a:cs typeface="Arial"/>
              </a:rPr>
              <a:t>tasks</a:t>
            </a:r>
            <a:r>
              <a:rPr lang="en-US" sz="2400" dirty="0">
                <a:solidFill>
                  <a:schemeClr val="tx1"/>
                </a:solidFill>
                <a:ea typeface="Calibri"/>
                <a:cs typeface="Arial"/>
              </a:rPr>
              <a:t> in general and decision-making in particular. </a:t>
            </a:r>
            <a:r>
              <a:rPr lang="en-US" sz="2400" dirty="0" smtClean="0">
                <a:solidFill>
                  <a:srgbClr val="FF0000"/>
                </a:solidFill>
                <a:ea typeface="Calibri"/>
                <a:cs typeface="Arial"/>
              </a:rPr>
              <a:t>MSS</a:t>
            </a:r>
            <a:r>
              <a:rPr lang="en-US" sz="2400" dirty="0" smtClean="0">
                <a:solidFill>
                  <a:schemeClr val="tx1"/>
                </a:solidFill>
                <a:ea typeface="Calibri"/>
                <a:cs typeface="Arial"/>
              </a:rPr>
              <a:t> term </a:t>
            </a:r>
            <a:r>
              <a:rPr lang="en-US" sz="2400" dirty="0">
                <a:solidFill>
                  <a:schemeClr val="tx1"/>
                </a:solidFill>
                <a:ea typeface="Calibri"/>
                <a:cs typeface="Arial"/>
              </a:rPr>
              <a:t>may be used </a:t>
            </a:r>
            <a:r>
              <a:rPr lang="en-US" sz="2400" dirty="0">
                <a:solidFill>
                  <a:srgbClr val="FF0000"/>
                </a:solidFill>
                <a:ea typeface="Calibri"/>
                <a:cs typeface="Arial"/>
              </a:rPr>
              <a:t>interchangeably</a:t>
            </a:r>
            <a:r>
              <a:rPr lang="en-US" sz="2400" dirty="0">
                <a:solidFill>
                  <a:schemeClr val="tx1"/>
                </a:solidFill>
                <a:ea typeface="Calibri"/>
                <a:cs typeface="Arial"/>
              </a:rPr>
              <a:t> with decision support system (</a:t>
            </a:r>
            <a:r>
              <a:rPr lang="en-US" sz="2400" dirty="0">
                <a:solidFill>
                  <a:srgbClr val="FF0000"/>
                </a:solidFill>
                <a:ea typeface="Calibri"/>
                <a:cs typeface="Arial"/>
              </a:rPr>
              <a:t>DSS</a:t>
            </a:r>
            <a:r>
              <a:rPr lang="en-US" sz="2400" dirty="0">
                <a:solidFill>
                  <a:schemeClr val="tx1"/>
                </a:solidFill>
                <a:ea typeface="Calibri"/>
                <a:cs typeface="Arial"/>
              </a:rPr>
              <a:t>) and business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278319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1.6 A Framework For Decision Support</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92500" lnSpcReduction="20000"/>
          </a:bodyPr>
          <a:lstStyle/>
          <a:p>
            <a:pPr algn="l">
              <a:lnSpc>
                <a:spcPct val="115000"/>
              </a:lnSpc>
              <a:spcAft>
                <a:spcPts val="1000"/>
              </a:spcAft>
            </a:pPr>
            <a:r>
              <a:rPr lang="en-US" sz="2400" dirty="0">
                <a:solidFill>
                  <a:srgbClr val="FF0000"/>
                </a:solidFill>
              </a:rPr>
              <a:t>Before</a:t>
            </a:r>
            <a:r>
              <a:rPr lang="en-US" sz="2400" dirty="0"/>
              <a:t> </a:t>
            </a:r>
            <a:r>
              <a:rPr lang="en-US" sz="2400" dirty="0">
                <a:solidFill>
                  <a:schemeClr val="tx1"/>
                </a:solidFill>
              </a:rPr>
              <a:t>describing specific management support technologies, we </a:t>
            </a:r>
            <a:r>
              <a:rPr lang="en-US" sz="2400" dirty="0">
                <a:solidFill>
                  <a:srgbClr val="FF0000"/>
                </a:solidFill>
              </a:rPr>
              <a:t>present</a:t>
            </a:r>
            <a:r>
              <a:rPr lang="en-US" sz="2400" dirty="0"/>
              <a:t> </a:t>
            </a:r>
            <a:r>
              <a:rPr lang="en-US" sz="2400" dirty="0">
                <a:solidFill>
                  <a:schemeClr val="tx1"/>
                </a:solidFill>
              </a:rPr>
              <a:t>a classic framework for decision </a:t>
            </a:r>
            <a:r>
              <a:rPr lang="en-US" sz="2400" dirty="0" smtClean="0">
                <a:solidFill>
                  <a:schemeClr val="tx1"/>
                </a:solidFill>
              </a:rPr>
              <a:t>support.</a:t>
            </a:r>
            <a:endParaRPr lang="en-US" sz="2400" dirty="0" smtClean="0">
              <a:solidFill>
                <a:schemeClr val="tx1"/>
              </a:solidFill>
              <a:ea typeface="Calibri"/>
              <a:cs typeface="Arial"/>
            </a:endParaRPr>
          </a:p>
          <a:p>
            <a:pPr algn="l">
              <a:lnSpc>
                <a:spcPct val="115000"/>
              </a:lnSpc>
              <a:spcAft>
                <a:spcPts val="1000"/>
              </a:spcAft>
            </a:pPr>
            <a:r>
              <a:rPr lang="en-US" sz="2400" dirty="0" smtClean="0">
                <a:solidFill>
                  <a:schemeClr val="tx1"/>
                </a:solidFill>
                <a:ea typeface="Calibri"/>
                <a:cs typeface="Arial"/>
              </a:rPr>
              <a:t>The classic </a:t>
            </a:r>
            <a:r>
              <a:rPr lang="en-US" sz="2400" dirty="0">
                <a:solidFill>
                  <a:schemeClr val="tx1"/>
                </a:solidFill>
                <a:ea typeface="Calibri"/>
                <a:cs typeface="Arial"/>
              </a:rPr>
              <a:t>framework for </a:t>
            </a:r>
            <a:r>
              <a:rPr lang="en-US" sz="2400" dirty="0" smtClean="0">
                <a:solidFill>
                  <a:schemeClr val="tx1"/>
                </a:solidFill>
                <a:ea typeface="Calibri"/>
                <a:cs typeface="Arial"/>
              </a:rPr>
              <a:t>helps </a:t>
            </a:r>
            <a:r>
              <a:rPr lang="en-US" sz="2400" dirty="0">
                <a:solidFill>
                  <a:schemeClr val="tx1"/>
                </a:solidFill>
                <a:ea typeface="Calibri"/>
                <a:cs typeface="Arial"/>
              </a:rPr>
              <a:t>to </a:t>
            </a:r>
            <a:r>
              <a:rPr lang="en-US" sz="2400" dirty="0">
                <a:solidFill>
                  <a:srgbClr val="FF0000"/>
                </a:solidFill>
                <a:ea typeface="Calibri"/>
                <a:cs typeface="Arial"/>
              </a:rPr>
              <a:t>cover</a:t>
            </a:r>
            <a:r>
              <a:rPr lang="en-US" sz="2400" dirty="0">
                <a:solidFill>
                  <a:schemeClr val="tx1"/>
                </a:solidFill>
                <a:ea typeface="Calibri"/>
                <a:cs typeface="Arial"/>
              </a:rPr>
              <a:t> several additional issues, such as the </a:t>
            </a:r>
            <a:r>
              <a:rPr lang="en-US" sz="2400" dirty="0">
                <a:solidFill>
                  <a:srgbClr val="FF0000"/>
                </a:solidFill>
                <a:ea typeface="Calibri"/>
                <a:cs typeface="Arial"/>
              </a:rPr>
              <a:t>relationship</a:t>
            </a:r>
            <a:r>
              <a:rPr lang="en-US" sz="2400" dirty="0">
                <a:solidFill>
                  <a:schemeClr val="tx1"/>
                </a:solidFill>
                <a:ea typeface="Calibri"/>
                <a:cs typeface="Arial"/>
              </a:rPr>
              <a:t> </a:t>
            </a:r>
            <a:r>
              <a:rPr lang="en-US" sz="2400" dirty="0">
                <a:solidFill>
                  <a:srgbClr val="FF0000"/>
                </a:solidFill>
                <a:ea typeface="Calibri"/>
                <a:cs typeface="Arial"/>
              </a:rPr>
              <a:t>between</a:t>
            </a:r>
            <a:r>
              <a:rPr lang="en-US" sz="2400" dirty="0">
                <a:solidFill>
                  <a:schemeClr val="tx1"/>
                </a:solidFill>
                <a:ea typeface="Calibri"/>
                <a:cs typeface="Arial"/>
              </a:rPr>
              <a:t> the </a:t>
            </a:r>
            <a:r>
              <a:rPr lang="en-US" sz="2400" dirty="0">
                <a:solidFill>
                  <a:srgbClr val="FF0000"/>
                </a:solidFill>
                <a:ea typeface="Calibri"/>
                <a:cs typeface="Arial"/>
              </a:rPr>
              <a:t>technologies</a:t>
            </a:r>
            <a:r>
              <a:rPr lang="en-US" sz="2400" dirty="0">
                <a:solidFill>
                  <a:schemeClr val="tx1"/>
                </a:solidFill>
                <a:ea typeface="Calibri"/>
                <a:cs typeface="Arial"/>
              </a:rPr>
              <a:t> and the </a:t>
            </a:r>
            <a:r>
              <a:rPr lang="en-US" sz="2400" dirty="0">
                <a:solidFill>
                  <a:srgbClr val="FF0000"/>
                </a:solidFill>
                <a:ea typeface="Calibri"/>
                <a:cs typeface="Arial"/>
              </a:rPr>
              <a:t>evolution</a:t>
            </a:r>
            <a:r>
              <a:rPr lang="en-US" sz="2400" dirty="0">
                <a:solidFill>
                  <a:schemeClr val="tx1"/>
                </a:solidFill>
                <a:ea typeface="Calibri"/>
                <a:cs typeface="Arial"/>
              </a:rPr>
              <a:t> of computerized systems. </a:t>
            </a:r>
            <a:r>
              <a:rPr lang="en-US" sz="2400" dirty="0">
                <a:solidFill>
                  <a:schemeClr val="tx1"/>
                </a:solidFill>
              </a:rPr>
              <a:t>Figure 1.2 is based on </a:t>
            </a:r>
            <a:r>
              <a:rPr lang="en-US" sz="2400" dirty="0" smtClean="0">
                <a:solidFill>
                  <a:schemeClr val="tx1"/>
                </a:solidFill>
              </a:rPr>
              <a:t>Simon's idea </a:t>
            </a:r>
            <a:r>
              <a:rPr lang="en-US" sz="2400" dirty="0">
                <a:solidFill>
                  <a:schemeClr val="tx1"/>
                </a:solidFill>
              </a:rPr>
              <a:t>that decision-making processes </a:t>
            </a:r>
            <a:r>
              <a:rPr lang="en-US" sz="2400" dirty="0" smtClean="0">
                <a:solidFill>
                  <a:schemeClr val="tx1"/>
                </a:solidFill>
              </a:rPr>
              <a:t>that </a:t>
            </a:r>
            <a:r>
              <a:rPr lang="en-US" sz="2400" dirty="0">
                <a:solidFill>
                  <a:schemeClr val="tx1"/>
                </a:solidFill>
              </a:rPr>
              <a:t>ranges from highly structured </a:t>
            </a:r>
            <a:r>
              <a:rPr lang="en-US" sz="2400" dirty="0" smtClean="0">
                <a:solidFill>
                  <a:schemeClr val="tx1"/>
                </a:solidFill>
              </a:rPr>
              <a:t>( programmed</a:t>
            </a:r>
            <a:r>
              <a:rPr lang="en-US" sz="2400" dirty="0">
                <a:solidFill>
                  <a:schemeClr val="tx1"/>
                </a:solidFill>
              </a:rPr>
              <a:t>) to highly unstructured (</a:t>
            </a:r>
            <a:r>
              <a:rPr lang="en-US" sz="2400" dirty="0" smtClean="0">
                <a:solidFill>
                  <a:schemeClr val="tx1"/>
                </a:solidFill>
              </a:rPr>
              <a:t>non-programmed).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a:solidFill>
                  <a:srgbClr val="FF0000"/>
                </a:solidFill>
                <a:ea typeface="Calibri"/>
                <a:cs typeface="Arial"/>
              </a:rPr>
              <a:t>Structured</a:t>
            </a:r>
            <a:r>
              <a:rPr lang="en-US" sz="2400" dirty="0">
                <a:solidFill>
                  <a:schemeClr val="tx1"/>
                </a:solidFill>
                <a:ea typeface="Calibri"/>
                <a:cs typeface="Arial"/>
              </a:rPr>
              <a:t> </a:t>
            </a:r>
            <a:r>
              <a:rPr lang="en-US" sz="2400" dirty="0" smtClean="0">
                <a:solidFill>
                  <a:schemeClr val="tx1"/>
                </a:solidFill>
                <a:ea typeface="Calibri"/>
                <a:cs typeface="Arial"/>
              </a:rPr>
              <a:t>processes  (called programmed) </a:t>
            </a:r>
            <a:r>
              <a:rPr lang="en-US" sz="2400" dirty="0">
                <a:solidFill>
                  <a:schemeClr val="tx1"/>
                </a:solidFill>
                <a:ea typeface="Calibri"/>
                <a:cs typeface="Arial"/>
              </a:rPr>
              <a:t>are </a:t>
            </a:r>
            <a:r>
              <a:rPr lang="en-US" sz="2400" dirty="0">
                <a:solidFill>
                  <a:srgbClr val="FF0000"/>
                </a:solidFill>
                <a:ea typeface="Calibri"/>
                <a:cs typeface="Arial"/>
              </a:rPr>
              <a:t>routine</a:t>
            </a:r>
            <a:r>
              <a:rPr lang="en-US" sz="2400" dirty="0">
                <a:solidFill>
                  <a:schemeClr val="tx1"/>
                </a:solidFill>
                <a:ea typeface="Calibri"/>
                <a:cs typeface="Arial"/>
              </a:rPr>
              <a:t> and </a:t>
            </a:r>
            <a:r>
              <a:rPr lang="en-US" sz="2400" dirty="0" smtClean="0">
                <a:solidFill>
                  <a:srgbClr val="FF0000"/>
                </a:solidFill>
                <a:ea typeface="Calibri"/>
                <a:cs typeface="Arial"/>
              </a:rPr>
              <a:t>standard</a:t>
            </a:r>
            <a:r>
              <a:rPr lang="en-US" sz="2400" dirty="0" smtClean="0">
                <a:solidFill>
                  <a:schemeClr val="tx1"/>
                </a:solidFill>
                <a:ea typeface="Calibri"/>
                <a:cs typeface="Arial"/>
              </a:rPr>
              <a:t> </a:t>
            </a:r>
            <a:r>
              <a:rPr lang="en-US" sz="2400" dirty="0">
                <a:solidFill>
                  <a:schemeClr val="tx1"/>
                </a:solidFill>
                <a:ea typeface="Calibri"/>
                <a:cs typeface="Arial"/>
              </a:rPr>
              <a:t>solution methods </a:t>
            </a:r>
            <a:r>
              <a:rPr lang="en-US" sz="2400" dirty="0">
                <a:solidFill>
                  <a:srgbClr val="FF0000"/>
                </a:solidFill>
                <a:ea typeface="Calibri"/>
                <a:cs typeface="Arial"/>
              </a:rPr>
              <a:t>exist</a:t>
            </a:r>
            <a:r>
              <a:rPr lang="en-US" sz="2400" dirty="0">
                <a:solidFill>
                  <a:schemeClr val="tx1"/>
                </a:solidFill>
                <a:ea typeface="Calibri"/>
                <a:cs typeface="Arial"/>
              </a:rPr>
              <a:t>.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rPr>
              <a:t>An </a:t>
            </a:r>
            <a:r>
              <a:rPr lang="en-US" sz="2400" dirty="0">
                <a:solidFill>
                  <a:schemeClr val="tx1"/>
                </a:solidFill>
              </a:rPr>
              <a:t>example of a structured decision in my company is whether or not to </a:t>
            </a:r>
            <a:r>
              <a:rPr lang="en-US" sz="2400" dirty="0">
                <a:solidFill>
                  <a:srgbClr val="FF0000"/>
                </a:solidFill>
              </a:rPr>
              <a:t>withdraw</a:t>
            </a:r>
            <a:r>
              <a:rPr lang="en-US" sz="2400" dirty="0">
                <a:solidFill>
                  <a:schemeClr val="tx1"/>
                </a:solidFill>
              </a:rPr>
              <a:t> funds from an international account depending on the current exchange rate</a:t>
            </a: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480530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1.6 A Framework For Decision Support</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marL="342900" indent="-342900" algn="l">
              <a:lnSpc>
                <a:spcPct val="115000"/>
              </a:lnSpc>
              <a:spcAft>
                <a:spcPts val="1000"/>
              </a:spcAft>
              <a:buFont typeface="Arial" pitchFamily="34" charset="0"/>
              <a:buChar char="•"/>
            </a:pPr>
            <a:r>
              <a:rPr lang="en-US" sz="2400" dirty="0" smtClean="0">
                <a:solidFill>
                  <a:srgbClr val="FF0000"/>
                </a:solidFill>
                <a:ea typeface="Calibri"/>
                <a:cs typeface="Arial"/>
              </a:rPr>
              <a:t>Unstructured</a:t>
            </a:r>
            <a:r>
              <a:rPr lang="en-US" sz="2400" dirty="0" smtClean="0">
                <a:solidFill>
                  <a:schemeClr val="tx1"/>
                </a:solidFill>
                <a:ea typeface="Calibri"/>
                <a:cs typeface="Arial"/>
              </a:rPr>
              <a:t> </a:t>
            </a:r>
            <a:r>
              <a:rPr lang="en-US" sz="2400" dirty="0">
                <a:solidFill>
                  <a:schemeClr val="tx1"/>
                </a:solidFill>
                <a:ea typeface="Calibri"/>
                <a:cs typeface="Arial"/>
              </a:rPr>
              <a:t>(non-programmed) </a:t>
            </a:r>
            <a:r>
              <a:rPr lang="en-US" sz="2400" dirty="0" smtClean="0">
                <a:solidFill>
                  <a:schemeClr val="tx1"/>
                </a:solidFill>
                <a:ea typeface="Calibri"/>
                <a:cs typeface="Arial"/>
              </a:rPr>
              <a:t>decisions are </a:t>
            </a:r>
            <a:r>
              <a:rPr lang="en-US" sz="2400" dirty="0">
                <a:solidFill>
                  <a:srgbClr val="FF0000"/>
                </a:solidFill>
                <a:ea typeface="Calibri"/>
                <a:cs typeface="Arial"/>
              </a:rPr>
              <a:t>fuzzy</a:t>
            </a:r>
            <a:r>
              <a:rPr lang="en-US" sz="2400" dirty="0">
                <a:solidFill>
                  <a:schemeClr val="tx1"/>
                </a:solidFill>
                <a:ea typeface="Calibri"/>
                <a:cs typeface="Arial"/>
              </a:rPr>
              <a:t>, </a:t>
            </a:r>
            <a:r>
              <a:rPr lang="en-US" sz="2400" dirty="0">
                <a:solidFill>
                  <a:srgbClr val="FF0000"/>
                </a:solidFill>
                <a:ea typeface="Calibri"/>
                <a:cs typeface="Arial"/>
              </a:rPr>
              <a:t>complex</a:t>
            </a:r>
            <a:r>
              <a:rPr lang="en-US" sz="2400" dirty="0">
                <a:solidFill>
                  <a:schemeClr val="tx1"/>
                </a:solidFill>
                <a:ea typeface="Calibri"/>
                <a:cs typeface="Arial"/>
              </a:rPr>
              <a:t> problems for which there are </a:t>
            </a:r>
            <a:r>
              <a:rPr lang="en-US" sz="2400" dirty="0">
                <a:solidFill>
                  <a:srgbClr val="FF0000"/>
                </a:solidFill>
                <a:ea typeface="Calibri"/>
                <a:cs typeface="Arial"/>
              </a:rPr>
              <a:t>no cut-and-dried </a:t>
            </a:r>
            <a:r>
              <a:rPr lang="en-US" sz="2400" dirty="0">
                <a:solidFill>
                  <a:schemeClr val="tx1"/>
                </a:solidFill>
                <a:ea typeface="Calibri"/>
                <a:cs typeface="Arial"/>
              </a:rPr>
              <a:t>solution methods</a:t>
            </a:r>
            <a:r>
              <a:rPr lang="en-US" sz="2400" dirty="0" smtClean="0">
                <a:solidFill>
                  <a:schemeClr val="tx1"/>
                </a:solidFill>
                <a:ea typeface="Calibri"/>
                <a:cs typeface="Arial"/>
              </a:rPr>
              <a:t>.</a:t>
            </a:r>
          </a:p>
          <a:p>
            <a:pPr algn="l">
              <a:lnSpc>
                <a:spcPct val="115000"/>
              </a:lnSpc>
              <a:spcAft>
                <a:spcPts val="1000"/>
              </a:spcAft>
            </a:pPr>
            <a:r>
              <a:rPr lang="en-US" sz="2400" dirty="0">
                <a:solidFill>
                  <a:schemeClr val="tx1"/>
                </a:solidFill>
              </a:rPr>
              <a:t>An example of an unstructured decision in my company is what types of new content should be created and what market should be targeted</a:t>
            </a:r>
            <a:r>
              <a:rPr lang="en-US" sz="2400" dirty="0" smtClean="0">
                <a:solidFill>
                  <a:schemeClr val="tx1"/>
                </a:solidFill>
                <a:ea typeface="Calibri"/>
                <a:cs typeface="Arial"/>
              </a:rPr>
              <a:t> </a:t>
            </a:r>
          </a:p>
          <a:p>
            <a:pPr algn="l">
              <a:lnSpc>
                <a:spcPct val="115000"/>
              </a:lnSpc>
              <a:spcAft>
                <a:spcPts val="1000"/>
              </a:spcAft>
            </a:pP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089737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1.6 A Framework For Decision Support</a:t>
            </a:r>
            <a:endParaRPr lang="en-US" sz="2800" dirty="0">
              <a:solidFill>
                <a:srgbClr val="00B050"/>
              </a:solidFill>
            </a:endParaRPr>
          </a:p>
        </p:txBody>
      </p:sp>
      <p:sp>
        <p:nvSpPr>
          <p:cNvPr id="3" name="Subtitle 2"/>
          <p:cNvSpPr>
            <a:spLocks noGrp="1"/>
          </p:cNvSpPr>
          <p:nvPr>
            <p:ph type="subTitle" idx="1"/>
          </p:nvPr>
        </p:nvSpPr>
        <p:spPr>
          <a:xfrm>
            <a:off x="381000" y="1447800"/>
            <a:ext cx="8229600" cy="4953000"/>
          </a:xfrm>
          <a:noFill/>
        </p:spPr>
        <p:txBody>
          <a:bodyPr>
            <a:noAutofit/>
          </a:bodyPr>
          <a:lstStyle/>
          <a:p>
            <a:pPr algn="l">
              <a:lnSpc>
                <a:spcPct val="115000"/>
              </a:lnSpc>
              <a:spcAft>
                <a:spcPts val="1000"/>
              </a:spcAft>
            </a:pPr>
            <a:r>
              <a:rPr lang="en-US" sz="1800" dirty="0">
                <a:solidFill>
                  <a:schemeClr val="tx1"/>
                </a:solidFill>
                <a:ea typeface="Calibri"/>
                <a:cs typeface="Arial"/>
              </a:rPr>
              <a:t>Simon also describes the decision-making process with a </a:t>
            </a:r>
            <a:r>
              <a:rPr lang="en-US" sz="1800" dirty="0">
                <a:solidFill>
                  <a:srgbClr val="FF0000"/>
                </a:solidFill>
                <a:ea typeface="Calibri"/>
                <a:cs typeface="Arial"/>
              </a:rPr>
              <a:t>three-phase</a:t>
            </a:r>
            <a:r>
              <a:rPr lang="en-US" sz="1800" dirty="0">
                <a:solidFill>
                  <a:schemeClr val="tx1"/>
                </a:solidFill>
                <a:ea typeface="Calibri"/>
                <a:cs typeface="Arial"/>
              </a:rPr>
              <a:t> process of </a:t>
            </a:r>
            <a:r>
              <a:rPr lang="en-US" sz="1800" dirty="0">
                <a:solidFill>
                  <a:srgbClr val="FF0000"/>
                </a:solidFill>
                <a:ea typeface="Calibri"/>
                <a:cs typeface="Arial"/>
              </a:rPr>
              <a:t>intelligence</a:t>
            </a:r>
            <a:r>
              <a:rPr lang="en-US" sz="1800" dirty="0">
                <a:solidFill>
                  <a:schemeClr val="tx1"/>
                </a:solidFill>
                <a:ea typeface="Calibri"/>
                <a:cs typeface="Arial"/>
              </a:rPr>
              <a:t>, </a:t>
            </a:r>
            <a:r>
              <a:rPr lang="en-US" sz="1800" dirty="0">
                <a:solidFill>
                  <a:srgbClr val="FF0000"/>
                </a:solidFill>
                <a:ea typeface="Calibri"/>
                <a:cs typeface="Arial"/>
              </a:rPr>
              <a:t>design</a:t>
            </a:r>
            <a:r>
              <a:rPr lang="en-US" sz="1800" dirty="0">
                <a:solidFill>
                  <a:schemeClr val="tx1"/>
                </a:solidFill>
                <a:ea typeface="Calibri"/>
                <a:cs typeface="Arial"/>
              </a:rPr>
              <a:t>, and </a:t>
            </a:r>
            <a:r>
              <a:rPr lang="en-US" sz="1800" dirty="0">
                <a:solidFill>
                  <a:srgbClr val="FF0000"/>
                </a:solidFill>
                <a:ea typeface="Calibri"/>
                <a:cs typeface="Arial"/>
              </a:rPr>
              <a:t>choice </a:t>
            </a:r>
          </a:p>
          <a:p>
            <a:pPr marL="342900" indent="-342900" algn="l">
              <a:lnSpc>
                <a:spcPct val="115000"/>
              </a:lnSpc>
              <a:spcAft>
                <a:spcPts val="1000"/>
              </a:spcAft>
              <a:buFont typeface="Arial" pitchFamily="34" charset="0"/>
              <a:buChar char="•"/>
            </a:pPr>
            <a:r>
              <a:rPr lang="en-US" sz="1800" b="1" dirty="0" smtClean="0">
                <a:solidFill>
                  <a:srgbClr val="FF0000"/>
                </a:solidFill>
                <a:ea typeface="Calibri"/>
                <a:cs typeface="Arial"/>
              </a:rPr>
              <a:t>Intelligence</a:t>
            </a:r>
            <a:r>
              <a:rPr lang="en-US" sz="1800" dirty="0" smtClean="0">
                <a:solidFill>
                  <a:schemeClr val="tx1"/>
                </a:solidFill>
                <a:ea typeface="Calibri"/>
                <a:cs typeface="Arial"/>
              </a:rPr>
              <a:t>: searching for condition that call for decisions</a:t>
            </a:r>
          </a:p>
          <a:p>
            <a:pPr marL="342900" indent="-342900" algn="l">
              <a:lnSpc>
                <a:spcPct val="115000"/>
              </a:lnSpc>
              <a:spcAft>
                <a:spcPts val="1000"/>
              </a:spcAft>
              <a:buFont typeface="Arial" pitchFamily="34" charset="0"/>
              <a:buChar char="•"/>
            </a:pPr>
            <a:r>
              <a:rPr lang="en-US" sz="1800" b="1" dirty="0" smtClean="0">
                <a:solidFill>
                  <a:srgbClr val="FF0000"/>
                </a:solidFill>
                <a:ea typeface="Calibri"/>
                <a:cs typeface="Arial"/>
              </a:rPr>
              <a:t>Design</a:t>
            </a:r>
            <a:r>
              <a:rPr lang="en-US" sz="1800" dirty="0" smtClean="0">
                <a:solidFill>
                  <a:schemeClr val="tx1"/>
                </a:solidFill>
                <a:ea typeface="Calibri"/>
                <a:cs typeface="Arial"/>
              </a:rPr>
              <a:t>: inventing, developing, and analyzing possible course of action.</a:t>
            </a:r>
          </a:p>
          <a:p>
            <a:pPr marL="342900" indent="-342900" algn="l">
              <a:lnSpc>
                <a:spcPct val="115000"/>
              </a:lnSpc>
              <a:spcAft>
                <a:spcPts val="1000"/>
              </a:spcAft>
              <a:buFont typeface="Arial" pitchFamily="34" charset="0"/>
              <a:buChar char="•"/>
            </a:pPr>
            <a:r>
              <a:rPr lang="en-US" sz="1800" b="1" dirty="0" smtClean="0">
                <a:solidFill>
                  <a:srgbClr val="FF0000"/>
                </a:solidFill>
                <a:ea typeface="Calibri"/>
                <a:cs typeface="Arial"/>
              </a:rPr>
              <a:t>Choice</a:t>
            </a:r>
            <a:r>
              <a:rPr lang="en-US" sz="1800" dirty="0" smtClean="0">
                <a:solidFill>
                  <a:schemeClr val="tx1"/>
                </a:solidFill>
                <a:ea typeface="Calibri"/>
                <a:cs typeface="Arial"/>
              </a:rPr>
              <a:t>: selecting a course of action from those available</a:t>
            </a:r>
          </a:p>
          <a:p>
            <a:pPr algn="l">
              <a:lnSpc>
                <a:spcPct val="115000"/>
              </a:lnSpc>
              <a:spcAft>
                <a:spcPts val="1000"/>
              </a:spcAft>
            </a:pPr>
            <a:r>
              <a:rPr lang="en-US" sz="1800" dirty="0">
                <a:solidFill>
                  <a:schemeClr val="tx1"/>
                </a:solidFill>
                <a:ea typeface="Calibri"/>
                <a:cs typeface="Arial"/>
              </a:rPr>
              <a:t>An </a:t>
            </a:r>
            <a:r>
              <a:rPr lang="en-US" sz="1800" dirty="0">
                <a:solidFill>
                  <a:srgbClr val="FF0000"/>
                </a:solidFill>
                <a:ea typeface="Calibri"/>
                <a:cs typeface="Arial"/>
              </a:rPr>
              <a:t>unstructured</a:t>
            </a:r>
            <a:r>
              <a:rPr lang="en-US" sz="1800" dirty="0">
                <a:solidFill>
                  <a:schemeClr val="tx1"/>
                </a:solidFill>
                <a:ea typeface="Calibri"/>
                <a:cs typeface="Arial"/>
              </a:rPr>
              <a:t> problem is one in which </a:t>
            </a:r>
            <a:r>
              <a:rPr lang="en-US" sz="1800" dirty="0">
                <a:solidFill>
                  <a:srgbClr val="FF0000"/>
                </a:solidFill>
                <a:ea typeface="Calibri"/>
                <a:cs typeface="Arial"/>
              </a:rPr>
              <a:t>none</a:t>
            </a:r>
            <a:r>
              <a:rPr lang="en-US" sz="1800" dirty="0">
                <a:solidFill>
                  <a:schemeClr val="tx1"/>
                </a:solidFill>
                <a:ea typeface="Calibri"/>
                <a:cs typeface="Arial"/>
              </a:rPr>
              <a:t> of these three phases is structured.  </a:t>
            </a:r>
            <a:endParaRPr lang="en-US" sz="1800" dirty="0" smtClean="0">
              <a:solidFill>
                <a:schemeClr val="tx1"/>
              </a:solidFill>
              <a:ea typeface="Calibri"/>
              <a:cs typeface="Arial"/>
            </a:endParaRPr>
          </a:p>
          <a:p>
            <a:pPr algn="l">
              <a:lnSpc>
                <a:spcPct val="115000"/>
              </a:lnSpc>
              <a:spcAft>
                <a:spcPts val="1000"/>
              </a:spcAft>
            </a:pPr>
            <a:r>
              <a:rPr lang="en-US" sz="1800" dirty="0" smtClean="0">
                <a:solidFill>
                  <a:schemeClr val="tx1"/>
                </a:solidFill>
                <a:ea typeface="Calibri"/>
                <a:cs typeface="Arial"/>
              </a:rPr>
              <a:t>Decisions </a:t>
            </a:r>
            <a:r>
              <a:rPr lang="en-US" sz="1800" dirty="0">
                <a:solidFill>
                  <a:schemeClr val="tx1"/>
                </a:solidFill>
                <a:ea typeface="Calibri"/>
                <a:cs typeface="Arial"/>
              </a:rPr>
              <a:t>in which </a:t>
            </a:r>
            <a:r>
              <a:rPr lang="en-US" sz="1800" dirty="0">
                <a:solidFill>
                  <a:srgbClr val="FF0000"/>
                </a:solidFill>
                <a:ea typeface="Calibri"/>
                <a:cs typeface="Arial"/>
              </a:rPr>
              <a:t>some</a:t>
            </a:r>
            <a:r>
              <a:rPr lang="en-US" sz="1800" dirty="0">
                <a:solidFill>
                  <a:schemeClr val="tx1"/>
                </a:solidFill>
                <a:ea typeface="Calibri"/>
                <a:cs typeface="Arial"/>
              </a:rPr>
              <a:t> but not all of the phases are structured are called </a:t>
            </a:r>
            <a:r>
              <a:rPr lang="en-US" sz="1800" dirty="0" smtClean="0">
                <a:solidFill>
                  <a:srgbClr val="FF0000"/>
                </a:solidFill>
                <a:ea typeface="Calibri"/>
                <a:cs typeface="Arial"/>
              </a:rPr>
              <a:t>semi-structured</a:t>
            </a:r>
            <a:r>
              <a:rPr lang="en-US" sz="1800" dirty="0" smtClean="0">
                <a:solidFill>
                  <a:schemeClr val="tx1"/>
                </a:solidFill>
                <a:ea typeface="Calibri"/>
                <a:cs typeface="Arial"/>
              </a:rPr>
              <a:t>. </a:t>
            </a:r>
          </a:p>
          <a:p>
            <a:pPr algn="l">
              <a:lnSpc>
                <a:spcPct val="115000"/>
              </a:lnSpc>
              <a:spcAft>
                <a:spcPts val="1000"/>
              </a:spcAft>
            </a:pPr>
            <a:r>
              <a:rPr lang="en-US" sz="1800" dirty="0" smtClean="0">
                <a:solidFill>
                  <a:schemeClr val="tx1"/>
                </a:solidFill>
                <a:ea typeface="Calibri"/>
                <a:cs typeface="Arial"/>
              </a:rPr>
              <a:t>In </a:t>
            </a:r>
            <a:r>
              <a:rPr lang="en-US" sz="1800" dirty="0">
                <a:solidFill>
                  <a:schemeClr val="tx1"/>
                </a:solidFill>
                <a:ea typeface="Calibri"/>
                <a:cs typeface="Arial"/>
              </a:rPr>
              <a:t>a </a:t>
            </a:r>
            <a:r>
              <a:rPr lang="en-US" sz="1800" dirty="0">
                <a:solidFill>
                  <a:srgbClr val="FF0000"/>
                </a:solidFill>
                <a:ea typeface="Calibri"/>
                <a:cs typeface="Arial"/>
              </a:rPr>
              <a:t>structured</a:t>
            </a:r>
            <a:r>
              <a:rPr lang="en-US" sz="1800" dirty="0">
                <a:solidFill>
                  <a:schemeClr val="tx1"/>
                </a:solidFill>
                <a:ea typeface="Calibri"/>
                <a:cs typeface="Arial"/>
              </a:rPr>
              <a:t> problem, the procedures for obtaining the </a:t>
            </a:r>
            <a:r>
              <a:rPr lang="en-US" sz="1800" dirty="0">
                <a:solidFill>
                  <a:srgbClr val="FF0000"/>
                </a:solidFill>
                <a:ea typeface="Calibri"/>
                <a:cs typeface="Arial"/>
              </a:rPr>
              <a:t>best</a:t>
            </a:r>
            <a:r>
              <a:rPr lang="en-US" sz="1800" dirty="0">
                <a:solidFill>
                  <a:schemeClr val="tx1"/>
                </a:solidFill>
                <a:ea typeface="Calibri"/>
                <a:cs typeface="Arial"/>
              </a:rPr>
              <a:t> (or at least a </a:t>
            </a:r>
            <a:r>
              <a:rPr lang="en-US" sz="1800" dirty="0">
                <a:solidFill>
                  <a:srgbClr val="FF0000"/>
                </a:solidFill>
                <a:ea typeface="Calibri"/>
                <a:cs typeface="Arial"/>
              </a:rPr>
              <a:t>good</a:t>
            </a:r>
            <a:r>
              <a:rPr lang="en-US" sz="1800" dirty="0">
                <a:solidFill>
                  <a:schemeClr val="tx1"/>
                </a:solidFill>
                <a:ea typeface="Calibri"/>
                <a:cs typeface="Arial"/>
              </a:rPr>
              <a:t> enough) </a:t>
            </a:r>
            <a:r>
              <a:rPr lang="en-US" sz="1800" dirty="0" smtClean="0">
                <a:solidFill>
                  <a:schemeClr val="tx1"/>
                </a:solidFill>
                <a:ea typeface="Calibri"/>
                <a:cs typeface="Arial"/>
              </a:rPr>
              <a:t>solution, e.g., known </a:t>
            </a:r>
            <a:r>
              <a:rPr lang="en-US" sz="1800" dirty="0">
                <a:solidFill>
                  <a:srgbClr val="FF0000"/>
                </a:solidFill>
                <a:ea typeface="Calibri"/>
                <a:cs typeface="Arial"/>
              </a:rPr>
              <a:t>inventory</a:t>
            </a:r>
            <a:r>
              <a:rPr lang="en-US" sz="1800" dirty="0">
                <a:solidFill>
                  <a:schemeClr val="tx1"/>
                </a:solidFill>
                <a:ea typeface="Calibri"/>
                <a:cs typeface="Arial"/>
              </a:rPr>
              <a:t> level or choosing an optimal investment strategy the objectives are </a:t>
            </a:r>
            <a:r>
              <a:rPr lang="en-US" sz="1800" dirty="0">
                <a:solidFill>
                  <a:srgbClr val="FF0000"/>
                </a:solidFill>
                <a:ea typeface="Calibri"/>
                <a:cs typeface="Arial"/>
              </a:rPr>
              <a:t>clearly </a:t>
            </a:r>
            <a:r>
              <a:rPr lang="en-US" sz="1800" dirty="0" smtClean="0">
                <a:solidFill>
                  <a:srgbClr val="FF0000"/>
                </a:solidFill>
                <a:ea typeface="Calibri"/>
                <a:cs typeface="Arial"/>
              </a:rPr>
              <a:t>defined</a:t>
            </a:r>
            <a:r>
              <a:rPr lang="en-US" sz="1800" dirty="0">
                <a:solidFill>
                  <a:schemeClr val="tx1"/>
                </a:solidFill>
                <a:ea typeface="Calibri"/>
                <a:cs typeface="Arial"/>
              </a:rPr>
              <a:t>. </a:t>
            </a:r>
            <a:r>
              <a:rPr lang="en-US" sz="1800" dirty="0" smtClean="0">
                <a:solidFill>
                  <a:schemeClr val="tx1"/>
                </a:solidFill>
                <a:ea typeface="Calibri"/>
                <a:cs typeface="Arial"/>
              </a:rPr>
              <a:t>The </a:t>
            </a:r>
            <a:r>
              <a:rPr lang="en-US" sz="1800" dirty="0" smtClean="0">
                <a:solidFill>
                  <a:srgbClr val="FF0000"/>
                </a:solidFill>
                <a:ea typeface="Calibri"/>
                <a:cs typeface="Arial"/>
              </a:rPr>
              <a:t>objectives</a:t>
            </a:r>
            <a:r>
              <a:rPr lang="en-US" sz="1800" dirty="0" smtClean="0">
                <a:solidFill>
                  <a:schemeClr val="tx1"/>
                </a:solidFill>
                <a:ea typeface="Calibri"/>
                <a:cs typeface="Arial"/>
              </a:rPr>
              <a:t> </a:t>
            </a:r>
            <a:r>
              <a:rPr lang="en-US" sz="1800" dirty="0">
                <a:solidFill>
                  <a:schemeClr val="tx1"/>
                </a:solidFill>
                <a:ea typeface="Calibri"/>
                <a:cs typeface="Arial"/>
              </a:rPr>
              <a:t>are </a:t>
            </a:r>
            <a:r>
              <a:rPr lang="en-US" sz="1800" dirty="0">
                <a:solidFill>
                  <a:srgbClr val="FF0000"/>
                </a:solidFill>
                <a:ea typeface="Calibri"/>
                <a:cs typeface="Arial"/>
              </a:rPr>
              <a:t>cost</a:t>
            </a:r>
            <a:r>
              <a:rPr lang="en-US" sz="1800" dirty="0">
                <a:solidFill>
                  <a:schemeClr val="tx1"/>
                </a:solidFill>
                <a:ea typeface="Calibri"/>
                <a:cs typeface="Arial"/>
              </a:rPr>
              <a:t> minimization and </a:t>
            </a:r>
            <a:r>
              <a:rPr lang="en-US" sz="1800" dirty="0">
                <a:solidFill>
                  <a:srgbClr val="FF0000"/>
                </a:solidFill>
                <a:ea typeface="Calibri"/>
                <a:cs typeface="Arial"/>
              </a:rPr>
              <a:t>profit</a:t>
            </a:r>
            <a:r>
              <a:rPr lang="en-US" sz="1800" dirty="0">
                <a:solidFill>
                  <a:schemeClr val="tx1"/>
                </a:solidFill>
                <a:ea typeface="Calibri"/>
                <a:cs typeface="Arial"/>
              </a:rPr>
              <a:t> maximization.</a:t>
            </a:r>
            <a:endParaRPr lang="en-US" sz="18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725354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1.6 A Framework For Decision Support</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In </a:t>
            </a:r>
            <a:r>
              <a:rPr lang="en-US" sz="2400" dirty="0">
                <a:solidFill>
                  <a:schemeClr val="tx1"/>
                </a:solidFill>
                <a:ea typeface="Calibri"/>
                <a:cs typeface="Arial"/>
              </a:rPr>
              <a:t>an </a:t>
            </a:r>
            <a:r>
              <a:rPr lang="en-US" sz="2400" dirty="0">
                <a:solidFill>
                  <a:srgbClr val="FF0000"/>
                </a:solidFill>
                <a:ea typeface="Calibri"/>
                <a:cs typeface="Arial"/>
              </a:rPr>
              <a:t>unstructured</a:t>
            </a:r>
            <a:r>
              <a:rPr lang="en-US" sz="2400" dirty="0">
                <a:solidFill>
                  <a:schemeClr val="tx1"/>
                </a:solidFill>
                <a:ea typeface="Calibri"/>
                <a:cs typeface="Arial"/>
              </a:rPr>
              <a:t> problem, </a:t>
            </a:r>
            <a:r>
              <a:rPr lang="en-US" sz="2400" dirty="0">
                <a:solidFill>
                  <a:srgbClr val="FF0000"/>
                </a:solidFill>
                <a:ea typeface="Calibri"/>
                <a:cs typeface="Arial"/>
              </a:rPr>
              <a:t>human intuition </a:t>
            </a:r>
            <a:r>
              <a:rPr lang="en-US" sz="2000" dirty="0" smtClean="0">
                <a:solidFill>
                  <a:srgbClr val="FF0000"/>
                </a:solidFill>
                <a:ea typeface="Calibri"/>
                <a:cs typeface="Arial"/>
              </a:rPr>
              <a:t> </a:t>
            </a:r>
            <a:r>
              <a:rPr lang="en-US" sz="2400" dirty="0" smtClean="0">
                <a:solidFill>
                  <a:schemeClr val="tx1"/>
                </a:solidFill>
                <a:ea typeface="Calibri"/>
                <a:cs typeface="Arial"/>
              </a:rPr>
              <a:t>is </a:t>
            </a:r>
            <a:r>
              <a:rPr lang="en-US" sz="2400" dirty="0">
                <a:solidFill>
                  <a:schemeClr val="tx1"/>
                </a:solidFill>
                <a:ea typeface="Calibri"/>
                <a:cs typeface="Arial"/>
              </a:rPr>
              <a:t>often the basis for </a:t>
            </a:r>
            <a:r>
              <a:rPr lang="en-US" sz="2400" dirty="0" smtClean="0">
                <a:solidFill>
                  <a:schemeClr val="tx1"/>
                </a:solidFill>
                <a:ea typeface="Calibri"/>
                <a:cs typeface="Arial"/>
              </a:rPr>
              <a:t>decision-making,  </a:t>
            </a:r>
            <a:r>
              <a:rPr lang="en-US" sz="2400" dirty="0">
                <a:solidFill>
                  <a:schemeClr val="tx1"/>
                </a:solidFill>
                <a:ea typeface="Calibri"/>
                <a:cs typeface="Arial"/>
              </a:rPr>
              <a:t>include planning </a:t>
            </a:r>
            <a:r>
              <a:rPr lang="en-US" sz="2400" dirty="0">
                <a:solidFill>
                  <a:srgbClr val="FF0000"/>
                </a:solidFill>
                <a:ea typeface="Calibri"/>
                <a:cs typeface="Arial"/>
              </a:rPr>
              <a:t>new services</a:t>
            </a:r>
            <a:r>
              <a:rPr lang="en-US" sz="2400" dirty="0">
                <a:solidFill>
                  <a:schemeClr val="tx1"/>
                </a:solidFill>
                <a:ea typeface="Calibri"/>
                <a:cs typeface="Arial"/>
              </a:rPr>
              <a:t>, hiring an executive, and choosing a set of </a:t>
            </a:r>
            <a:r>
              <a:rPr lang="en-US" sz="2400" dirty="0">
                <a:solidFill>
                  <a:srgbClr val="FF0000"/>
                </a:solidFill>
                <a:ea typeface="Calibri"/>
                <a:cs typeface="Arial"/>
              </a:rPr>
              <a:t>research</a:t>
            </a:r>
            <a:r>
              <a:rPr lang="en-US" sz="2400" dirty="0">
                <a:solidFill>
                  <a:schemeClr val="tx1"/>
                </a:solidFill>
                <a:ea typeface="Calibri"/>
                <a:cs typeface="Arial"/>
              </a:rPr>
              <a:t> and development projects for the next </a:t>
            </a:r>
            <a:r>
              <a:rPr lang="en-US" sz="2400" dirty="0" smtClean="0">
                <a:solidFill>
                  <a:schemeClr val="tx1"/>
                </a:solidFill>
                <a:ea typeface="Calibri"/>
                <a:cs typeface="Arial"/>
              </a:rPr>
              <a:t>year.</a:t>
            </a:r>
          </a:p>
          <a:p>
            <a:pPr marL="342900" indent="-342900" algn="l">
              <a:lnSpc>
                <a:spcPct val="115000"/>
              </a:lnSpc>
              <a:spcAft>
                <a:spcPts val="1000"/>
              </a:spcAft>
              <a:buFont typeface="Arial" pitchFamily="34" charset="0"/>
              <a:buChar char="•"/>
            </a:pPr>
            <a:r>
              <a:rPr lang="en-US" sz="2400" dirty="0">
                <a:solidFill>
                  <a:srgbClr val="FF0000"/>
                </a:solidFill>
                <a:ea typeface="Calibri"/>
                <a:cs typeface="Arial"/>
              </a:rPr>
              <a:t>Semi-structured</a:t>
            </a:r>
            <a:r>
              <a:rPr lang="en-US" sz="2400" dirty="0">
                <a:solidFill>
                  <a:schemeClr val="tx1"/>
                </a:solidFill>
                <a:ea typeface="Calibri"/>
                <a:cs typeface="Arial"/>
              </a:rPr>
              <a:t> problems </a:t>
            </a:r>
            <a:r>
              <a:rPr lang="en-US" sz="2400" dirty="0">
                <a:solidFill>
                  <a:srgbClr val="FF0000"/>
                </a:solidFill>
                <a:ea typeface="Calibri"/>
                <a:cs typeface="Arial"/>
              </a:rPr>
              <a:t>fall</a:t>
            </a:r>
            <a:r>
              <a:rPr lang="en-US" sz="2400" dirty="0">
                <a:solidFill>
                  <a:schemeClr val="tx1"/>
                </a:solidFill>
                <a:ea typeface="Calibri"/>
                <a:cs typeface="Arial"/>
              </a:rPr>
              <a:t> </a:t>
            </a:r>
            <a:r>
              <a:rPr lang="en-US" sz="2400" dirty="0">
                <a:solidFill>
                  <a:srgbClr val="FF0000"/>
                </a:solidFill>
                <a:ea typeface="Calibri"/>
                <a:cs typeface="Arial"/>
              </a:rPr>
              <a:t>between</a:t>
            </a:r>
            <a:r>
              <a:rPr lang="en-US" sz="2400" dirty="0">
                <a:solidFill>
                  <a:schemeClr val="tx1"/>
                </a:solidFill>
                <a:ea typeface="Calibri"/>
                <a:cs typeface="Arial"/>
              </a:rPr>
              <a:t> structured and unstructured problems, having some structured elements and some unstructured elements. Solving them involves a </a:t>
            </a:r>
            <a:r>
              <a:rPr lang="en-US" sz="2400" dirty="0">
                <a:solidFill>
                  <a:srgbClr val="FF0000"/>
                </a:solidFill>
                <a:ea typeface="Calibri"/>
                <a:cs typeface="Arial"/>
              </a:rPr>
              <a:t>combination</a:t>
            </a:r>
            <a:r>
              <a:rPr lang="en-US" sz="2400" dirty="0">
                <a:solidFill>
                  <a:schemeClr val="tx1"/>
                </a:solidFill>
                <a:ea typeface="Calibri"/>
                <a:cs typeface="Arial"/>
              </a:rPr>
              <a:t> of both </a:t>
            </a:r>
            <a:r>
              <a:rPr lang="en-US" sz="2400" dirty="0">
                <a:solidFill>
                  <a:srgbClr val="FF0000"/>
                </a:solidFill>
                <a:ea typeface="Calibri"/>
                <a:cs typeface="Arial"/>
              </a:rPr>
              <a:t>standard</a:t>
            </a:r>
            <a:r>
              <a:rPr lang="en-US" sz="2400" dirty="0">
                <a:solidFill>
                  <a:schemeClr val="tx1"/>
                </a:solidFill>
                <a:ea typeface="Calibri"/>
                <a:cs typeface="Arial"/>
              </a:rPr>
              <a:t> solution procedures and </a:t>
            </a:r>
            <a:r>
              <a:rPr lang="en-US" sz="2400" dirty="0">
                <a:solidFill>
                  <a:srgbClr val="FF0000"/>
                </a:solidFill>
                <a:ea typeface="Calibri"/>
                <a:cs typeface="Arial"/>
              </a:rPr>
              <a:t>human</a:t>
            </a:r>
            <a:r>
              <a:rPr lang="en-US" sz="2400" dirty="0">
                <a:solidFill>
                  <a:schemeClr val="tx1"/>
                </a:solidFill>
                <a:ea typeface="Calibri"/>
                <a:cs typeface="Arial"/>
              </a:rPr>
              <a:t> </a:t>
            </a:r>
            <a:r>
              <a:rPr lang="en-US" sz="2400" dirty="0" smtClean="0">
                <a:solidFill>
                  <a:schemeClr val="tx1"/>
                </a:solidFill>
                <a:ea typeface="Calibri"/>
                <a:cs typeface="Arial"/>
              </a:rPr>
              <a:t>judgment.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627665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3"/>
            <a:tile tx="0" ty="0" sx="100000" sy="100000" flip="none" algn="tl"/>
          </a:blipFill>
        </p:spPr>
        <p:txBody>
          <a:bodyPr>
            <a:noAutofit/>
          </a:bodyPr>
          <a:lstStyle/>
          <a:p>
            <a:r>
              <a:rPr lang="en-US" sz="2800" dirty="0" smtClean="0">
                <a:solidFill>
                  <a:srgbClr val="00B050"/>
                </a:solidFill>
              </a:rPr>
              <a:t>1.6 A Framework For Decision Support</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lnSpcReduction="10000"/>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The second half of this framework (Figure 1.2, top) </a:t>
            </a:r>
            <a:r>
              <a:rPr lang="en-US" sz="2400" dirty="0" smtClean="0">
                <a:solidFill>
                  <a:schemeClr val="tx1"/>
                </a:solidFill>
                <a:ea typeface="Calibri"/>
                <a:cs typeface="Arial"/>
              </a:rPr>
              <a:t>defines </a:t>
            </a:r>
            <a:r>
              <a:rPr lang="en-US" sz="2400" dirty="0">
                <a:solidFill>
                  <a:srgbClr val="FF0000"/>
                </a:solidFill>
                <a:ea typeface="Calibri"/>
                <a:cs typeface="Arial"/>
              </a:rPr>
              <a:t>three</a:t>
            </a:r>
            <a:r>
              <a:rPr lang="en-US" sz="2400" dirty="0">
                <a:solidFill>
                  <a:schemeClr val="tx1"/>
                </a:solidFill>
                <a:ea typeface="Calibri"/>
                <a:cs typeface="Arial"/>
              </a:rPr>
              <a:t> broad </a:t>
            </a:r>
            <a:r>
              <a:rPr lang="en-US" sz="2400" dirty="0">
                <a:solidFill>
                  <a:srgbClr val="FF0000"/>
                </a:solidFill>
                <a:ea typeface="Calibri"/>
                <a:cs typeface="Arial"/>
              </a:rPr>
              <a:t>categories</a:t>
            </a:r>
            <a:r>
              <a:rPr lang="en-US" sz="2400" dirty="0">
                <a:solidFill>
                  <a:schemeClr val="tx1"/>
                </a:solidFill>
                <a:ea typeface="Calibri"/>
                <a:cs typeface="Arial"/>
              </a:rPr>
              <a:t> that encompass all managerial activities: </a:t>
            </a:r>
            <a:r>
              <a:rPr lang="en-US" sz="2400" dirty="0">
                <a:solidFill>
                  <a:srgbClr val="FF0000"/>
                </a:solidFill>
                <a:ea typeface="Calibri"/>
                <a:cs typeface="Arial"/>
              </a:rPr>
              <a:t>strategic planning</a:t>
            </a:r>
            <a:r>
              <a:rPr lang="en-US" sz="2400" dirty="0">
                <a:solidFill>
                  <a:schemeClr val="tx1"/>
                </a:solidFill>
                <a:ea typeface="Calibri"/>
                <a:cs typeface="Arial"/>
              </a:rPr>
              <a:t>, defining </a:t>
            </a:r>
            <a:r>
              <a:rPr lang="en-US" sz="2400" dirty="0">
                <a:solidFill>
                  <a:srgbClr val="FF0000"/>
                </a:solidFill>
                <a:ea typeface="Calibri"/>
                <a:cs typeface="Arial"/>
              </a:rPr>
              <a:t>long-range</a:t>
            </a:r>
            <a:r>
              <a:rPr lang="en-US" sz="2400" dirty="0">
                <a:solidFill>
                  <a:schemeClr val="tx1"/>
                </a:solidFill>
                <a:ea typeface="Calibri"/>
                <a:cs typeface="Arial"/>
              </a:rPr>
              <a:t> goals and </a:t>
            </a:r>
            <a:r>
              <a:rPr lang="en-US" sz="2400" dirty="0">
                <a:solidFill>
                  <a:srgbClr val="FF0000"/>
                </a:solidFill>
                <a:ea typeface="Calibri"/>
                <a:cs typeface="Arial"/>
              </a:rPr>
              <a:t>policies</a:t>
            </a:r>
            <a:r>
              <a:rPr lang="en-US" sz="2400" dirty="0">
                <a:solidFill>
                  <a:schemeClr val="tx1"/>
                </a:solidFill>
                <a:ea typeface="Calibri"/>
                <a:cs typeface="Arial"/>
              </a:rPr>
              <a:t> for resource allocation;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rgbClr val="FF0000"/>
                </a:solidFill>
                <a:ea typeface="Calibri"/>
                <a:cs typeface="Arial"/>
              </a:rPr>
              <a:t>Management </a:t>
            </a:r>
            <a:r>
              <a:rPr lang="en-US" sz="2400" dirty="0">
                <a:solidFill>
                  <a:srgbClr val="FF0000"/>
                </a:solidFill>
                <a:ea typeface="Calibri"/>
                <a:cs typeface="Arial"/>
              </a:rPr>
              <a:t>control</a:t>
            </a:r>
            <a:r>
              <a:rPr lang="en-US" sz="2400" dirty="0">
                <a:solidFill>
                  <a:schemeClr val="tx1"/>
                </a:solidFill>
                <a:ea typeface="Calibri"/>
                <a:cs typeface="Arial"/>
              </a:rPr>
              <a:t>, the acquisition and efficient </a:t>
            </a:r>
            <a:r>
              <a:rPr lang="en-US" sz="2400" dirty="0">
                <a:solidFill>
                  <a:srgbClr val="FF0000"/>
                </a:solidFill>
                <a:ea typeface="Calibri"/>
                <a:cs typeface="Arial"/>
              </a:rPr>
              <a:t>use</a:t>
            </a:r>
            <a:r>
              <a:rPr lang="en-US" sz="2400" dirty="0">
                <a:solidFill>
                  <a:schemeClr val="tx1"/>
                </a:solidFill>
                <a:ea typeface="Calibri"/>
                <a:cs typeface="Arial"/>
              </a:rPr>
              <a:t> of resources in the accomplishment of organizational </a:t>
            </a:r>
            <a:r>
              <a:rPr lang="en-US" sz="2400" dirty="0">
                <a:solidFill>
                  <a:srgbClr val="FF0000"/>
                </a:solidFill>
                <a:ea typeface="Calibri"/>
                <a:cs typeface="Arial"/>
              </a:rPr>
              <a:t>goals</a:t>
            </a:r>
            <a:r>
              <a:rPr lang="en-US" sz="2400" dirty="0">
                <a:solidFill>
                  <a:schemeClr val="tx1"/>
                </a:solidFill>
                <a:ea typeface="Calibri"/>
                <a:cs typeface="Arial"/>
              </a:rPr>
              <a:t>; and operational control, the efficient and effective execution of specific </a:t>
            </a:r>
            <a:r>
              <a:rPr lang="en-US" sz="2400" dirty="0">
                <a:solidFill>
                  <a:srgbClr val="FF0000"/>
                </a:solidFill>
                <a:ea typeface="Calibri"/>
                <a:cs typeface="Arial"/>
              </a:rPr>
              <a:t>tasks</a:t>
            </a:r>
            <a:r>
              <a:rPr lang="en-US" sz="2400" dirty="0">
                <a:solidFill>
                  <a:schemeClr val="tx1"/>
                </a:solidFill>
                <a:ea typeface="Calibri"/>
                <a:cs typeface="Arial"/>
              </a:rPr>
              <a:t>.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The right-hand column and the bottom row indicate the technologies needed to support the various decisions.  </a:t>
            </a:r>
          </a:p>
          <a:p>
            <a:pPr marL="342900" indent="-342900" algn="l">
              <a:lnSpc>
                <a:spcPct val="115000"/>
              </a:lnSpc>
              <a:spcAft>
                <a:spcPts val="1000"/>
              </a:spcAft>
              <a:buFont typeface="Arial" pitchFamily="34" charset="0"/>
              <a:buChar char="•"/>
            </a:pP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4219839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pic>
        <p:nvPicPr>
          <p:cNvPr id="8" name="Picture 4" descr="FIG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57200" y="152400"/>
            <a:ext cx="8534400" cy="6414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0839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8001000" cy="838199"/>
          </a:xfrm>
          <a:blipFill>
            <a:blip r:embed="rId2"/>
            <a:tile tx="0" ty="0" sx="100000" sy="100000" flip="none" algn="tl"/>
          </a:blipFill>
        </p:spPr>
        <p:txBody>
          <a:bodyPr>
            <a:noAutofit/>
          </a:bodyPr>
          <a:lstStyle/>
          <a:p>
            <a:r>
              <a:rPr lang="en-US" sz="3200" dirty="0">
                <a:solidFill>
                  <a:srgbClr val="00B050"/>
                </a:solidFill>
              </a:rPr>
              <a:t>Chapter 1    </a:t>
            </a:r>
            <a:r>
              <a:rPr lang="en-US" sz="3200" b="1" dirty="0">
                <a:solidFill>
                  <a:srgbClr val="00B050"/>
                </a:solidFill>
              </a:rPr>
              <a:t>M</a:t>
            </a:r>
            <a:r>
              <a:rPr lang="en-US" sz="3200" b="1" dirty="0" smtClean="0">
                <a:solidFill>
                  <a:srgbClr val="00B050"/>
                </a:solidFill>
              </a:rPr>
              <a:t>anagement </a:t>
            </a:r>
            <a:r>
              <a:rPr lang="en-US" sz="3200" b="1" dirty="0">
                <a:solidFill>
                  <a:srgbClr val="00B050"/>
                </a:solidFill>
              </a:rPr>
              <a:t>S</a:t>
            </a:r>
            <a:r>
              <a:rPr lang="en-US" sz="3200" b="1" dirty="0" smtClean="0">
                <a:solidFill>
                  <a:srgbClr val="00B050"/>
                </a:solidFill>
              </a:rPr>
              <a:t>upport Systems </a:t>
            </a:r>
            <a:endParaRPr lang="en-US" sz="32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lnSpcReduction="10000"/>
          </a:bodyPr>
          <a:lstStyle/>
          <a:p>
            <a:pPr algn="l">
              <a:lnSpc>
                <a:spcPct val="115000"/>
              </a:lnSpc>
              <a:spcAft>
                <a:spcPts val="1000"/>
              </a:spcAft>
            </a:pPr>
            <a:r>
              <a:rPr lang="en-US" sz="2400" dirty="0">
                <a:solidFill>
                  <a:schemeClr val="tx1"/>
                </a:solidFill>
                <a:ea typeface="Calibri"/>
                <a:cs typeface="Arial"/>
              </a:rPr>
              <a:t>Learning Objectives  </a:t>
            </a:r>
          </a:p>
          <a:p>
            <a:pPr marL="342900" lvl="0" indent="-342900" algn="l">
              <a:lnSpc>
                <a:spcPct val="115000"/>
              </a:lnSpc>
              <a:spcAft>
                <a:spcPts val="1000"/>
              </a:spcAft>
              <a:buFont typeface="Symbol"/>
              <a:buChar char=""/>
            </a:pPr>
            <a:r>
              <a:rPr lang="en-US" sz="2400" dirty="0" smtClean="0">
                <a:solidFill>
                  <a:schemeClr val="tx1"/>
                </a:solidFill>
                <a:ea typeface="Calibri"/>
                <a:cs typeface="Arial"/>
              </a:rPr>
              <a:t>Understand how computer technologies can </a:t>
            </a:r>
            <a:r>
              <a:rPr lang="en-US" sz="2400" dirty="0" smtClean="0">
                <a:solidFill>
                  <a:srgbClr val="FF0000"/>
                </a:solidFill>
                <a:ea typeface="Calibri"/>
                <a:cs typeface="Arial"/>
              </a:rPr>
              <a:t>assist</a:t>
            </a:r>
            <a:r>
              <a:rPr lang="en-US" sz="2400" dirty="0" smtClean="0">
                <a:solidFill>
                  <a:schemeClr val="tx1"/>
                </a:solidFill>
                <a:ea typeface="Calibri"/>
                <a:cs typeface="Arial"/>
              </a:rPr>
              <a:t> managers in their work</a:t>
            </a:r>
          </a:p>
          <a:p>
            <a:pPr marL="342900" lvl="0" indent="-342900" algn="l">
              <a:lnSpc>
                <a:spcPct val="115000"/>
              </a:lnSpc>
              <a:spcAft>
                <a:spcPts val="1000"/>
              </a:spcAft>
              <a:buFont typeface="Symbol"/>
              <a:buChar char=""/>
            </a:pPr>
            <a:r>
              <a:rPr lang="en-US" sz="2400" dirty="0" smtClean="0">
                <a:solidFill>
                  <a:schemeClr val="tx1"/>
                </a:solidFill>
                <a:ea typeface="Calibri"/>
                <a:cs typeface="Arial"/>
              </a:rPr>
              <a:t>Learn the basic </a:t>
            </a:r>
            <a:r>
              <a:rPr lang="en-US" sz="2400" dirty="0" smtClean="0">
                <a:solidFill>
                  <a:srgbClr val="FF0000"/>
                </a:solidFill>
                <a:ea typeface="Calibri"/>
                <a:cs typeface="Arial"/>
              </a:rPr>
              <a:t>concepts</a:t>
            </a:r>
            <a:r>
              <a:rPr lang="en-US" sz="2400" dirty="0" smtClean="0">
                <a:solidFill>
                  <a:schemeClr val="tx1"/>
                </a:solidFill>
                <a:ea typeface="Calibri"/>
                <a:cs typeface="Arial"/>
              </a:rPr>
              <a:t> of decision-making  </a:t>
            </a:r>
          </a:p>
          <a:p>
            <a:pPr marL="342900" lvl="0" indent="-342900" algn="l">
              <a:lnSpc>
                <a:spcPct val="115000"/>
              </a:lnSpc>
              <a:spcAft>
                <a:spcPts val="1000"/>
              </a:spcAft>
              <a:buFont typeface="Symbol"/>
              <a:buChar char=""/>
            </a:pPr>
            <a:r>
              <a:rPr lang="en-US" sz="2400" dirty="0" smtClean="0">
                <a:solidFill>
                  <a:schemeClr val="tx1"/>
                </a:solidFill>
                <a:ea typeface="Calibri"/>
                <a:cs typeface="Arial"/>
              </a:rPr>
              <a:t>Learn the </a:t>
            </a:r>
            <a:r>
              <a:rPr lang="en-US" sz="2400" dirty="0" smtClean="0">
                <a:solidFill>
                  <a:srgbClr val="FF0000"/>
                </a:solidFill>
                <a:ea typeface="Calibri"/>
                <a:cs typeface="Arial"/>
              </a:rPr>
              <a:t>basic concepts </a:t>
            </a:r>
            <a:r>
              <a:rPr lang="en-US" sz="2400" dirty="0" smtClean="0">
                <a:solidFill>
                  <a:schemeClr val="tx1"/>
                </a:solidFill>
                <a:ea typeface="Calibri"/>
                <a:cs typeface="Arial"/>
              </a:rPr>
              <a:t>of decision support systems </a:t>
            </a:r>
          </a:p>
          <a:p>
            <a:pPr marL="342900" lvl="0" indent="-342900" algn="l">
              <a:lnSpc>
                <a:spcPct val="115000"/>
              </a:lnSpc>
              <a:spcAft>
                <a:spcPts val="1000"/>
              </a:spcAft>
              <a:buFont typeface="Symbol"/>
              <a:buChar char=""/>
            </a:pPr>
            <a:r>
              <a:rPr lang="en-US" sz="2400" dirty="0" smtClean="0">
                <a:solidFill>
                  <a:schemeClr val="tx1"/>
                </a:solidFill>
                <a:ea typeface="Calibri"/>
                <a:cs typeface="Arial"/>
              </a:rPr>
              <a:t>Recognize the </a:t>
            </a:r>
            <a:r>
              <a:rPr lang="en-US" sz="2400" dirty="0" smtClean="0">
                <a:solidFill>
                  <a:srgbClr val="FF0000"/>
                </a:solidFill>
                <a:ea typeface="Calibri"/>
                <a:cs typeface="Arial"/>
              </a:rPr>
              <a:t>different types </a:t>
            </a:r>
            <a:r>
              <a:rPr lang="en-US" sz="2400" dirty="0" smtClean="0">
                <a:solidFill>
                  <a:schemeClr val="tx1"/>
                </a:solidFill>
                <a:ea typeface="Calibri"/>
                <a:cs typeface="Arial"/>
              </a:rPr>
              <a:t>of decision support systems used in practice </a:t>
            </a:r>
          </a:p>
          <a:p>
            <a:pPr marL="342900" lvl="0" indent="-342900" algn="l">
              <a:lnSpc>
                <a:spcPct val="115000"/>
              </a:lnSpc>
              <a:spcAft>
                <a:spcPts val="1000"/>
              </a:spcAft>
              <a:buFont typeface="Symbol"/>
              <a:buChar char=""/>
            </a:pPr>
            <a:r>
              <a:rPr lang="en-US" sz="2400" dirty="0" smtClean="0">
                <a:solidFill>
                  <a:schemeClr val="tx1"/>
                </a:solidFill>
                <a:ea typeface="Calibri"/>
                <a:cs typeface="Arial"/>
              </a:rPr>
              <a:t>Understand how the </a:t>
            </a:r>
            <a:r>
              <a:rPr lang="en-US" sz="2400" dirty="0" smtClean="0">
                <a:solidFill>
                  <a:srgbClr val="FF0000"/>
                </a:solidFill>
                <a:ea typeface="Calibri"/>
                <a:cs typeface="Arial"/>
              </a:rPr>
              <a:t>World Wide Web/Internet </a:t>
            </a:r>
            <a:r>
              <a:rPr lang="en-US" sz="2400" dirty="0" smtClean="0">
                <a:solidFill>
                  <a:schemeClr val="tx1"/>
                </a:solidFill>
                <a:ea typeface="Calibri"/>
                <a:cs typeface="Arial"/>
              </a:rPr>
              <a:t>has affected decision support systems  </a:t>
            </a:r>
            <a:endParaRPr lang="en-US" sz="24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Date Placeholder 4"/>
          <p:cNvSpPr>
            <a:spLocks noGrp="1"/>
          </p:cNvSpPr>
          <p:nvPr>
            <p:ph type="dt" sz="half" idx="10"/>
          </p:nvPr>
        </p:nvSpPr>
        <p:spPr/>
        <p:txBody>
          <a:bodyPr/>
          <a:lstStyle/>
          <a:p>
            <a:r>
              <a:rPr lang="ar-IQ" smtClean="0"/>
              <a:t>Prof Dr Taleb Obaid</a:t>
            </a:r>
            <a:endParaRPr lang="en-US"/>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958339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graphicFrame>
        <p:nvGraphicFramePr>
          <p:cNvPr id="8" name="Group 104"/>
          <p:cNvGraphicFramePr>
            <a:graphicFrameLocks/>
          </p:cNvGraphicFramePr>
          <p:nvPr>
            <p:extLst>
              <p:ext uri="{D42A27DB-BD31-4B8C-83A1-F6EECF244321}">
                <p14:modId xmlns:p14="http://schemas.microsoft.com/office/powerpoint/2010/main" val="3035765958"/>
              </p:ext>
            </p:extLst>
          </p:nvPr>
        </p:nvGraphicFramePr>
        <p:xfrm>
          <a:off x="402771" y="1143000"/>
          <a:ext cx="8305800" cy="5567371"/>
        </p:xfrm>
        <a:graphic>
          <a:graphicData uri="http://schemas.openxmlformats.org/drawingml/2006/table">
            <a:tbl>
              <a:tblPr/>
              <a:tblGrid>
                <a:gridCol w="2092673"/>
                <a:gridCol w="1986326"/>
                <a:gridCol w="1919030"/>
                <a:gridCol w="2307771"/>
              </a:tblGrid>
              <a:tr h="607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rgbClr val="663300"/>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996600"/>
                          </a:solidFill>
                          <a:effectLst/>
                          <a:latin typeface="Arial" pitchFamily="34" charset="0"/>
                        </a:rPr>
                        <a:t>Type of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pPr rtl="1"/>
                      <a:endParaRPr lang="ar-IQ"/>
                    </a:p>
                  </a:txBody>
                  <a:tcPr/>
                </a:tc>
                <a:tc hMerge="1">
                  <a:txBody>
                    <a:bodyPr/>
                    <a:lstStyle/>
                    <a:p>
                      <a:pPr rtl="1"/>
                      <a:endParaRPr lang="ar-IQ"/>
                    </a:p>
                  </a:txBody>
                  <a:tcPr/>
                </a:tc>
              </a:tr>
              <a:tr h="7517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663300"/>
                          </a:solidFill>
                          <a:effectLst/>
                          <a:latin typeface="Arial" pitchFamily="34" charset="0"/>
                        </a:rPr>
                        <a:t>Type of Decision: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996600"/>
                          </a:solidFill>
                          <a:effectLst/>
                          <a:latin typeface="Arial" pitchFamily="34" charset="0"/>
                        </a:rPr>
                        <a:t>Operational Control</a:t>
                      </a:r>
                      <a:endParaRPr kumimoji="0" lang="en-US" sz="3200" b="0" i="0" u="none" strike="noStrike" cap="none" normalizeH="0" baseline="0" dirty="0" smtClean="0">
                        <a:ln>
                          <a:noFill/>
                        </a:ln>
                        <a:solidFill>
                          <a:srgbClr val="9966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996600"/>
                          </a:solidFill>
                          <a:effectLst/>
                          <a:latin typeface="Arial" pitchFamily="34" charset="0"/>
                        </a:rPr>
                        <a:t>Managerial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996600"/>
                          </a:solidFill>
                          <a:effectLst/>
                          <a:latin typeface="Arial" pitchFamily="34" charset="0"/>
                        </a:rPr>
                        <a:t>Strategic Planning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74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663300"/>
                          </a:solidFill>
                          <a:effectLst/>
                          <a:latin typeface="Arial" pitchFamily="34" charset="0"/>
                        </a:rPr>
                        <a:t>Structured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(Programmed)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663300"/>
                          </a:solidFill>
                          <a:effectLst/>
                          <a:latin typeface="Arial" pitchFamily="34" charset="0"/>
                        </a:rPr>
                        <a:t>Accounts receivable, accounts payable, order entry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663300"/>
                          </a:solidFill>
                          <a:effectLst/>
                          <a:latin typeface="Arial" pitchFamily="34" charset="0"/>
                        </a:rPr>
                        <a:t>Budget analysis, short-term forecasting, personnel reports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Investments, warehouse locations, distribution centers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76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Semistructured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rgbClr val="663300"/>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Production scheduling, inventory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663300"/>
                          </a:solidFill>
                          <a:effectLst/>
                          <a:latin typeface="Arial" pitchFamily="34" charset="0"/>
                        </a:rPr>
                        <a:t>Credit evaluation, budget preparation, project scheduling, rewards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663300"/>
                          </a:solidFill>
                          <a:effectLst/>
                          <a:latin typeface="Arial" pitchFamily="34" charset="0"/>
                        </a:rPr>
                        <a:t>Mergers and acquisitions, new product planning, compensation, QA, HR policy </a:t>
                      </a:r>
                      <a:r>
                        <a:rPr kumimoji="0" lang="en-US" sz="1600" b="1" i="0" u="none" strike="noStrike" cap="none" normalizeH="0" baseline="0" dirty="0" smtClean="0">
                          <a:ln>
                            <a:noFill/>
                          </a:ln>
                          <a:solidFill>
                            <a:srgbClr val="663300"/>
                          </a:solidFill>
                          <a:effectLst/>
                          <a:latin typeface="Arial" pitchFamily="34" charset="0"/>
                        </a:rPr>
                        <a:t>planning</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IQ" sz="1400" b="0" i="0" u="none" strike="noStrike" cap="none" normalizeH="0" baseline="0" dirty="0" smtClean="0">
                          <a:ln>
                            <a:noFill/>
                          </a:ln>
                          <a:solidFill>
                            <a:srgbClr val="663300"/>
                          </a:solidFill>
                          <a:effectLst/>
                          <a:latin typeface="Arial" pitchFamily="34" charset="0"/>
                        </a:rPr>
                        <a:t>الدمج والاستحواذ،</a:t>
                      </a:r>
                      <a:r>
                        <a:rPr kumimoji="0" lang="en-US" sz="1400" b="0" i="0" u="none" strike="noStrike" cap="none" normalizeH="0" baseline="0" dirty="0" smtClean="0">
                          <a:ln>
                            <a:noFill/>
                          </a:ln>
                          <a:solidFill>
                            <a:srgbClr val="663300"/>
                          </a:solidFill>
                          <a:effectLst/>
                          <a:latin typeface="Arial" pitchFamily="34" charset="0"/>
                        </a:rPr>
                        <a:t> </a:t>
                      </a:r>
                      <a:r>
                        <a:rPr kumimoji="0" lang="ar-IQ" sz="1400" b="0" i="0" u="none" strike="noStrike" cap="none" normalizeH="0" baseline="0" dirty="0" smtClean="0">
                          <a:ln>
                            <a:noFill/>
                          </a:ln>
                          <a:solidFill>
                            <a:srgbClr val="663300"/>
                          </a:solidFill>
                          <a:effectLst/>
                          <a:latin typeface="Arial" pitchFamily="34" charset="0"/>
                        </a:rPr>
                        <a:t>تخطيط منتج جديد ، التعويض ، ضمان الجودة ،تخطيط سياسة الموارد البشرية</a:t>
                      </a:r>
                      <a:endParaRPr kumimoji="0" lang="en-US" sz="1400" b="0" i="0" u="none" strike="noStrike" cap="none" normalizeH="0" baseline="0" dirty="0" smtClean="0">
                        <a:ln>
                          <a:noFill/>
                        </a:ln>
                        <a:solidFill>
                          <a:srgbClr val="663300"/>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74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Unstructured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(Unprogrammed)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Buying software, approving loans, help desk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663300"/>
                          </a:solidFill>
                          <a:effectLst/>
                          <a:latin typeface="Arial" pitchFamily="34" charset="0"/>
                        </a:rPr>
                        <a:t>Negotiations, recruitment, hardware purchasing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663300"/>
                          </a:solidFill>
                          <a:effectLst/>
                          <a:latin typeface="Arial" pitchFamily="34" charset="0"/>
                        </a:rPr>
                        <a:t>R&amp;D planning, technology development, social responsibility plans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Rectangle 27"/>
          <p:cNvSpPr txBox="1">
            <a:spLocks noChangeArrowheads="1"/>
          </p:cNvSpPr>
          <p:nvPr/>
        </p:nvSpPr>
        <p:spPr bwMode="auto">
          <a:xfrm>
            <a:off x="1295400" y="274638"/>
            <a:ext cx="739140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663300"/>
                </a:solidFill>
                <a:latin typeface="+mj-lt"/>
                <a:ea typeface="+mj-ea"/>
                <a:cs typeface="+mj-cs"/>
              </a:defRPr>
            </a:lvl1pPr>
            <a:lvl2pPr algn="ctr" rtl="0" fontAlgn="base">
              <a:spcBef>
                <a:spcPct val="0"/>
              </a:spcBef>
              <a:spcAft>
                <a:spcPct val="0"/>
              </a:spcAft>
              <a:defRPr sz="4400">
                <a:solidFill>
                  <a:srgbClr val="663300"/>
                </a:solidFill>
                <a:latin typeface="Arial" pitchFamily="34" charset="0"/>
              </a:defRPr>
            </a:lvl2pPr>
            <a:lvl3pPr algn="ctr" rtl="0" fontAlgn="base">
              <a:spcBef>
                <a:spcPct val="0"/>
              </a:spcBef>
              <a:spcAft>
                <a:spcPct val="0"/>
              </a:spcAft>
              <a:defRPr sz="4400">
                <a:solidFill>
                  <a:srgbClr val="663300"/>
                </a:solidFill>
                <a:latin typeface="Arial" pitchFamily="34" charset="0"/>
              </a:defRPr>
            </a:lvl3pPr>
            <a:lvl4pPr algn="ctr" rtl="0" fontAlgn="base">
              <a:spcBef>
                <a:spcPct val="0"/>
              </a:spcBef>
              <a:spcAft>
                <a:spcPct val="0"/>
              </a:spcAft>
              <a:defRPr sz="4400">
                <a:solidFill>
                  <a:srgbClr val="663300"/>
                </a:solidFill>
                <a:latin typeface="Arial" pitchFamily="34" charset="0"/>
              </a:defRPr>
            </a:lvl4pPr>
            <a:lvl5pPr algn="ctr" rtl="0" fontAlgn="base">
              <a:spcBef>
                <a:spcPct val="0"/>
              </a:spcBef>
              <a:spcAft>
                <a:spcPct val="0"/>
              </a:spcAft>
              <a:defRPr sz="4400">
                <a:solidFill>
                  <a:srgbClr val="663300"/>
                </a:solidFill>
                <a:latin typeface="Arial" pitchFamily="34" charset="0"/>
              </a:defRPr>
            </a:lvl5pPr>
            <a:lvl6pPr marL="457200" algn="ctr" rtl="0" fontAlgn="base">
              <a:spcBef>
                <a:spcPct val="0"/>
              </a:spcBef>
              <a:spcAft>
                <a:spcPct val="0"/>
              </a:spcAft>
              <a:defRPr sz="4400">
                <a:solidFill>
                  <a:srgbClr val="663300"/>
                </a:solidFill>
                <a:latin typeface="Arial" pitchFamily="34" charset="0"/>
              </a:defRPr>
            </a:lvl6pPr>
            <a:lvl7pPr marL="914400" algn="ctr" rtl="0" fontAlgn="base">
              <a:spcBef>
                <a:spcPct val="0"/>
              </a:spcBef>
              <a:spcAft>
                <a:spcPct val="0"/>
              </a:spcAft>
              <a:defRPr sz="4400">
                <a:solidFill>
                  <a:srgbClr val="663300"/>
                </a:solidFill>
                <a:latin typeface="Arial" pitchFamily="34" charset="0"/>
              </a:defRPr>
            </a:lvl7pPr>
            <a:lvl8pPr marL="1371600" algn="ctr" rtl="0" fontAlgn="base">
              <a:spcBef>
                <a:spcPct val="0"/>
              </a:spcBef>
              <a:spcAft>
                <a:spcPct val="0"/>
              </a:spcAft>
              <a:defRPr sz="4400">
                <a:solidFill>
                  <a:srgbClr val="663300"/>
                </a:solidFill>
                <a:latin typeface="Arial" pitchFamily="34" charset="0"/>
              </a:defRPr>
            </a:lvl8pPr>
            <a:lvl9pPr marL="1828800" algn="ctr" rtl="0" fontAlgn="base">
              <a:spcBef>
                <a:spcPct val="0"/>
              </a:spcBef>
              <a:spcAft>
                <a:spcPct val="0"/>
              </a:spcAft>
              <a:defRPr sz="4400">
                <a:solidFill>
                  <a:srgbClr val="663300"/>
                </a:solidFill>
                <a:latin typeface="Arial" pitchFamily="34" charset="0"/>
              </a:defRPr>
            </a:lvl9pPr>
          </a:lstStyle>
          <a:p>
            <a:r>
              <a:rPr lang="en-US" sz="2400" b="1" dirty="0" smtClean="0">
                <a:latin typeface="Tahoma" pitchFamily="34" charset="0"/>
              </a:rPr>
              <a:t>Technology Support Based on Anthony’s Taxonomy</a:t>
            </a:r>
            <a:endParaRPr lang="en-US" sz="2400" b="1" dirty="0">
              <a:latin typeface="Tahoma" pitchFamily="34" charset="0"/>
            </a:endParaRPr>
          </a:p>
        </p:txBody>
      </p:sp>
    </p:spTree>
    <p:extLst>
      <p:ext uri="{BB962C8B-B14F-4D97-AF65-F5344CB8AC3E}">
        <p14:creationId xmlns:p14="http://schemas.microsoft.com/office/powerpoint/2010/main" val="573649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graphicFrame>
        <p:nvGraphicFramePr>
          <p:cNvPr id="7" name="Group 65"/>
          <p:cNvGraphicFramePr>
            <a:graphicFrameLocks/>
          </p:cNvGraphicFramePr>
          <p:nvPr>
            <p:extLst>
              <p:ext uri="{D42A27DB-BD31-4B8C-83A1-F6EECF244321}">
                <p14:modId xmlns:p14="http://schemas.microsoft.com/office/powerpoint/2010/main" val="1682699573"/>
              </p:ext>
            </p:extLst>
          </p:nvPr>
        </p:nvGraphicFramePr>
        <p:xfrm>
          <a:off x="533400" y="1676400"/>
          <a:ext cx="8153400" cy="4289492"/>
        </p:xfrm>
        <a:graphic>
          <a:graphicData uri="http://schemas.openxmlformats.org/drawingml/2006/table">
            <a:tbl>
              <a:tblPr/>
              <a:tblGrid>
                <a:gridCol w="3810000"/>
                <a:gridCol w="4343400"/>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663300"/>
                          </a:solidFill>
                          <a:effectLst/>
                          <a:latin typeface="Arial" pitchFamily="34" charset="0"/>
                        </a:rPr>
                        <a:t>Type of Decision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663300"/>
                          </a:solidFill>
                          <a:effectLst/>
                          <a:latin typeface="Arial" pitchFamily="34" charset="0"/>
                        </a:rPr>
                        <a:t>Technology Support Needed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14643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663300"/>
                          </a:solidFill>
                          <a:effectLst/>
                          <a:latin typeface="Arial" pitchFamily="34" charset="0"/>
                        </a:rPr>
                        <a:t>Structured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663300"/>
                          </a:solidFill>
                          <a:effectLst/>
                          <a:latin typeface="Arial" pitchFamily="34" charset="0"/>
                        </a:rPr>
                        <a:t>(Programmed)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663300"/>
                          </a:solidFill>
                          <a:effectLst/>
                          <a:latin typeface="Arial" pitchFamily="34" charset="0"/>
                        </a:rPr>
                        <a:t>MIS, Management Science Models, Transaction Processing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663300"/>
                          </a:solidFill>
                          <a:effectLst/>
                          <a:latin typeface="Arial" pitchFamily="34" charset="0"/>
                        </a:rPr>
                        <a:t>Semistructured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663300"/>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663300"/>
                          </a:solidFill>
                          <a:effectLst/>
                          <a:latin typeface="Arial" pitchFamily="34" charset="0"/>
                        </a:rPr>
                        <a:t>DSS, KMS, GSS, CRM, SCM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67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663300"/>
                          </a:solidFill>
                          <a:effectLst/>
                          <a:latin typeface="Arial" pitchFamily="34" charset="0"/>
                        </a:rPr>
                        <a:t>Unstructured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663300"/>
                          </a:solidFill>
                          <a:effectLst/>
                          <a:latin typeface="Arial" pitchFamily="34" charset="0"/>
                        </a:rPr>
                        <a:t>(Unprogrammed)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663300"/>
                          </a:solidFill>
                          <a:effectLst/>
                          <a:latin typeface="Arial" pitchFamily="34" charset="0"/>
                        </a:rPr>
                        <a:t>GSS, KMS, ES, Neural networks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42"/>
          <p:cNvSpPr txBox="1">
            <a:spLocks noChangeArrowheads="1"/>
          </p:cNvSpPr>
          <p:nvPr/>
        </p:nvSpPr>
        <p:spPr bwMode="auto">
          <a:xfrm>
            <a:off x="914400" y="274638"/>
            <a:ext cx="7391400" cy="102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663300"/>
                </a:solidFill>
                <a:latin typeface="+mj-lt"/>
                <a:ea typeface="+mj-ea"/>
                <a:cs typeface="+mj-cs"/>
              </a:defRPr>
            </a:lvl1pPr>
            <a:lvl2pPr algn="ctr" rtl="0" fontAlgn="base">
              <a:spcBef>
                <a:spcPct val="0"/>
              </a:spcBef>
              <a:spcAft>
                <a:spcPct val="0"/>
              </a:spcAft>
              <a:defRPr sz="4400">
                <a:solidFill>
                  <a:srgbClr val="663300"/>
                </a:solidFill>
                <a:latin typeface="Arial" pitchFamily="34" charset="0"/>
              </a:defRPr>
            </a:lvl2pPr>
            <a:lvl3pPr algn="ctr" rtl="0" fontAlgn="base">
              <a:spcBef>
                <a:spcPct val="0"/>
              </a:spcBef>
              <a:spcAft>
                <a:spcPct val="0"/>
              </a:spcAft>
              <a:defRPr sz="4400">
                <a:solidFill>
                  <a:srgbClr val="663300"/>
                </a:solidFill>
                <a:latin typeface="Arial" pitchFamily="34" charset="0"/>
              </a:defRPr>
            </a:lvl3pPr>
            <a:lvl4pPr algn="ctr" rtl="0" fontAlgn="base">
              <a:spcBef>
                <a:spcPct val="0"/>
              </a:spcBef>
              <a:spcAft>
                <a:spcPct val="0"/>
              </a:spcAft>
              <a:defRPr sz="4400">
                <a:solidFill>
                  <a:srgbClr val="663300"/>
                </a:solidFill>
                <a:latin typeface="Arial" pitchFamily="34" charset="0"/>
              </a:defRPr>
            </a:lvl4pPr>
            <a:lvl5pPr algn="ctr" rtl="0" fontAlgn="base">
              <a:spcBef>
                <a:spcPct val="0"/>
              </a:spcBef>
              <a:spcAft>
                <a:spcPct val="0"/>
              </a:spcAft>
              <a:defRPr sz="4400">
                <a:solidFill>
                  <a:srgbClr val="663300"/>
                </a:solidFill>
                <a:latin typeface="Arial" pitchFamily="34" charset="0"/>
              </a:defRPr>
            </a:lvl5pPr>
            <a:lvl6pPr marL="457200" algn="ctr" rtl="0" fontAlgn="base">
              <a:spcBef>
                <a:spcPct val="0"/>
              </a:spcBef>
              <a:spcAft>
                <a:spcPct val="0"/>
              </a:spcAft>
              <a:defRPr sz="4400">
                <a:solidFill>
                  <a:srgbClr val="663300"/>
                </a:solidFill>
                <a:latin typeface="Arial" pitchFamily="34" charset="0"/>
              </a:defRPr>
            </a:lvl6pPr>
            <a:lvl7pPr marL="914400" algn="ctr" rtl="0" fontAlgn="base">
              <a:spcBef>
                <a:spcPct val="0"/>
              </a:spcBef>
              <a:spcAft>
                <a:spcPct val="0"/>
              </a:spcAft>
              <a:defRPr sz="4400">
                <a:solidFill>
                  <a:srgbClr val="663300"/>
                </a:solidFill>
                <a:latin typeface="Arial" pitchFamily="34" charset="0"/>
              </a:defRPr>
            </a:lvl7pPr>
            <a:lvl8pPr marL="1371600" algn="ctr" rtl="0" fontAlgn="base">
              <a:spcBef>
                <a:spcPct val="0"/>
              </a:spcBef>
              <a:spcAft>
                <a:spcPct val="0"/>
              </a:spcAft>
              <a:defRPr sz="4400">
                <a:solidFill>
                  <a:srgbClr val="663300"/>
                </a:solidFill>
                <a:latin typeface="Arial" pitchFamily="34" charset="0"/>
              </a:defRPr>
            </a:lvl8pPr>
            <a:lvl9pPr marL="1828800" algn="ctr" rtl="0" fontAlgn="base">
              <a:spcBef>
                <a:spcPct val="0"/>
              </a:spcBef>
              <a:spcAft>
                <a:spcPct val="0"/>
              </a:spcAft>
              <a:defRPr sz="4400">
                <a:solidFill>
                  <a:srgbClr val="663300"/>
                </a:solidFill>
                <a:latin typeface="Arial" pitchFamily="34" charset="0"/>
              </a:defRPr>
            </a:lvl9pPr>
          </a:lstStyle>
          <a:p>
            <a:r>
              <a:rPr lang="en-US" sz="2800" b="1" dirty="0" smtClean="0">
                <a:latin typeface="Tahoma" pitchFamily="34" charset="0"/>
              </a:rPr>
              <a:t>Technologies for Decision-Making Processes</a:t>
            </a:r>
            <a:endParaRPr lang="en-US" sz="2800" b="1" dirty="0">
              <a:latin typeface="Tahoma" pitchFamily="34" charset="0"/>
            </a:endParaRPr>
          </a:p>
        </p:txBody>
      </p:sp>
    </p:spTree>
    <p:extLst>
      <p:ext uri="{BB962C8B-B14F-4D97-AF65-F5344CB8AC3E}">
        <p14:creationId xmlns:p14="http://schemas.microsoft.com/office/powerpoint/2010/main" val="1144693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graphicFrame>
        <p:nvGraphicFramePr>
          <p:cNvPr id="8" name="Group 45"/>
          <p:cNvGraphicFramePr>
            <a:graphicFrameLocks/>
          </p:cNvGraphicFramePr>
          <p:nvPr>
            <p:extLst>
              <p:ext uri="{D42A27DB-BD31-4B8C-83A1-F6EECF244321}">
                <p14:modId xmlns:p14="http://schemas.microsoft.com/office/powerpoint/2010/main" val="3893567731"/>
              </p:ext>
            </p:extLst>
          </p:nvPr>
        </p:nvGraphicFramePr>
        <p:xfrm>
          <a:off x="533400" y="1600201"/>
          <a:ext cx="8077200" cy="3682752"/>
        </p:xfrm>
        <a:graphic>
          <a:graphicData uri="http://schemas.openxmlformats.org/drawingml/2006/table">
            <a:tbl>
              <a:tblPr/>
              <a:tblGrid>
                <a:gridCol w="2019300"/>
                <a:gridCol w="2019300"/>
                <a:gridCol w="2019300"/>
                <a:gridCol w="2019300"/>
              </a:tblGrid>
              <a:tr h="6857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IQ" sz="2800" b="0" i="0" u="none" strike="noStrike" cap="none" normalizeH="0" baseline="0" dirty="0" smtClean="0">
                        <a:ln>
                          <a:noFill/>
                        </a:ln>
                        <a:solidFill>
                          <a:srgbClr val="663300"/>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996600"/>
                          </a:solidFill>
                          <a:effectLst/>
                          <a:latin typeface="Arial" pitchFamily="34" charset="0"/>
                        </a:rPr>
                        <a:t>Type of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ar-IQ"/>
                    </a:p>
                  </a:txBody>
                  <a:tcPr/>
                </a:tc>
                <a:tc hMerge="1">
                  <a:txBody>
                    <a:bodyPr/>
                    <a:lstStyle/>
                    <a:p>
                      <a:pPr rtl="1"/>
                      <a:endParaRPr lang="ar-IQ"/>
                    </a:p>
                  </a:txBody>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ar-IQ" sz="1800" b="1" i="0" u="none" strike="noStrike" cap="none" normalizeH="0" baseline="0" smtClean="0">
                        <a:ln>
                          <a:noFill/>
                        </a:ln>
                        <a:solidFill>
                          <a:srgbClr val="663300"/>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996600"/>
                          </a:solidFill>
                          <a:effectLst/>
                          <a:latin typeface="Arial" pitchFamily="34" charset="0"/>
                        </a:rPr>
                        <a:t>Operational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996600"/>
                          </a:solidFill>
                          <a:effectLst/>
                          <a:latin typeface="Arial" pitchFamily="34" charset="0"/>
                        </a:rPr>
                        <a:t>Managerial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996600"/>
                          </a:solidFill>
                          <a:effectLst/>
                          <a:latin typeface="Arial" pitchFamily="34" charset="0"/>
                        </a:rPr>
                        <a:t>Strategic Planning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2349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663300"/>
                          </a:solidFill>
                          <a:effectLst/>
                          <a:latin typeface="Arial" pitchFamily="34" charset="0"/>
                        </a:rPr>
                        <a:t>Technology Support Needed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663300"/>
                          </a:solidFill>
                          <a:effectLst/>
                          <a:latin typeface="Arial" pitchFamily="34" charset="0"/>
                        </a:rPr>
                        <a:t>MIS, Management Science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3300"/>
                          </a:solidFill>
                          <a:effectLst/>
                          <a:latin typeface="Arial" pitchFamily="34" charset="0"/>
                        </a:rPr>
                        <a:t>Management Science, DSS, ES, EIS, SCM, CRM, GSS, SCM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663300"/>
                          </a:solidFill>
                          <a:effectLst/>
                          <a:latin typeface="Arial" pitchFamily="34" charset="0"/>
                        </a:rPr>
                        <a:t>GSS, CRM, EIS, ES, neural networks, KMS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Rectangle 27"/>
          <p:cNvSpPr txBox="1">
            <a:spLocks noChangeArrowheads="1"/>
          </p:cNvSpPr>
          <p:nvPr/>
        </p:nvSpPr>
        <p:spPr bwMode="auto">
          <a:xfrm>
            <a:off x="1066800" y="274638"/>
            <a:ext cx="7391400" cy="102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663300"/>
                </a:solidFill>
                <a:latin typeface="+mj-lt"/>
                <a:ea typeface="+mj-ea"/>
                <a:cs typeface="+mj-cs"/>
              </a:defRPr>
            </a:lvl1pPr>
            <a:lvl2pPr algn="ctr" rtl="0" fontAlgn="base">
              <a:spcBef>
                <a:spcPct val="0"/>
              </a:spcBef>
              <a:spcAft>
                <a:spcPct val="0"/>
              </a:spcAft>
              <a:defRPr sz="4400">
                <a:solidFill>
                  <a:srgbClr val="663300"/>
                </a:solidFill>
                <a:latin typeface="Arial" pitchFamily="34" charset="0"/>
              </a:defRPr>
            </a:lvl2pPr>
            <a:lvl3pPr algn="ctr" rtl="0" fontAlgn="base">
              <a:spcBef>
                <a:spcPct val="0"/>
              </a:spcBef>
              <a:spcAft>
                <a:spcPct val="0"/>
              </a:spcAft>
              <a:defRPr sz="4400">
                <a:solidFill>
                  <a:srgbClr val="663300"/>
                </a:solidFill>
                <a:latin typeface="Arial" pitchFamily="34" charset="0"/>
              </a:defRPr>
            </a:lvl3pPr>
            <a:lvl4pPr algn="ctr" rtl="0" fontAlgn="base">
              <a:spcBef>
                <a:spcPct val="0"/>
              </a:spcBef>
              <a:spcAft>
                <a:spcPct val="0"/>
              </a:spcAft>
              <a:defRPr sz="4400">
                <a:solidFill>
                  <a:srgbClr val="663300"/>
                </a:solidFill>
                <a:latin typeface="Arial" pitchFamily="34" charset="0"/>
              </a:defRPr>
            </a:lvl4pPr>
            <a:lvl5pPr algn="ctr" rtl="0" fontAlgn="base">
              <a:spcBef>
                <a:spcPct val="0"/>
              </a:spcBef>
              <a:spcAft>
                <a:spcPct val="0"/>
              </a:spcAft>
              <a:defRPr sz="4400">
                <a:solidFill>
                  <a:srgbClr val="663300"/>
                </a:solidFill>
                <a:latin typeface="Arial" pitchFamily="34" charset="0"/>
              </a:defRPr>
            </a:lvl5pPr>
            <a:lvl6pPr marL="457200" algn="ctr" rtl="0" fontAlgn="base">
              <a:spcBef>
                <a:spcPct val="0"/>
              </a:spcBef>
              <a:spcAft>
                <a:spcPct val="0"/>
              </a:spcAft>
              <a:defRPr sz="4400">
                <a:solidFill>
                  <a:srgbClr val="663300"/>
                </a:solidFill>
                <a:latin typeface="Arial" pitchFamily="34" charset="0"/>
              </a:defRPr>
            </a:lvl6pPr>
            <a:lvl7pPr marL="914400" algn="ctr" rtl="0" fontAlgn="base">
              <a:spcBef>
                <a:spcPct val="0"/>
              </a:spcBef>
              <a:spcAft>
                <a:spcPct val="0"/>
              </a:spcAft>
              <a:defRPr sz="4400">
                <a:solidFill>
                  <a:srgbClr val="663300"/>
                </a:solidFill>
                <a:latin typeface="Arial" pitchFamily="34" charset="0"/>
              </a:defRPr>
            </a:lvl7pPr>
            <a:lvl8pPr marL="1371600" algn="ctr" rtl="0" fontAlgn="base">
              <a:spcBef>
                <a:spcPct val="0"/>
              </a:spcBef>
              <a:spcAft>
                <a:spcPct val="0"/>
              </a:spcAft>
              <a:defRPr sz="4400">
                <a:solidFill>
                  <a:srgbClr val="663300"/>
                </a:solidFill>
                <a:latin typeface="Arial" pitchFamily="34" charset="0"/>
              </a:defRPr>
            </a:lvl8pPr>
            <a:lvl9pPr marL="1828800" algn="ctr" rtl="0" fontAlgn="base">
              <a:spcBef>
                <a:spcPct val="0"/>
              </a:spcBef>
              <a:spcAft>
                <a:spcPct val="0"/>
              </a:spcAft>
              <a:defRPr sz="4400">
                <a:solidFill>
                  <a:srgbClr val="663300"/>
                </a:solidFill>
                <a:latin typeface="Arial" pitchFamily="34" charset="0"/>
              </a:defRPr>
            </a:lvl9pPr>
          </a:lstStyle>
          <a:p>
            <a:r>
              <a:rPr lang="en-US" sz="3200" b="1" dirty="0" smtClean="0">
                <a:latin typeface="Tahoma" pitchFamily="34" charset="0"/>
              </a:rPr>
              <a:t>Technology Support Based on Anthony’s Taxonomy</a:t>
            </a:r>
            <a:endParaRPr lang="en-US" sz="3200" b="1" dirty="0">
              <a:latin typeface="Tahoma" pitchFamily="34" charset="0"/>
            </a:endParaRPr>
          </a:p>
        </p:txBody>
      </p:sp>
    </p:spTree>
    <p:extLst>
      <p:ext uri="{BB962C8B-B14F-4D97-AF65-F5344CB8AC3E}">
        <p14:creationId xmlns:p14="http://schemas.microsoft.com/office/powerpoint/2010/main" val="1662343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838199"/>
          </a:xfrm>
          <a:blipFill>
            <a:blip r:embed="rId2"/>
            <a:tile tx="0" ty="0" sx="100000" sy="100000" flip="none" algn="tl"/>
          </a:blipFill>
        </p:spPr>
        <p:txBody>
          <a:bodyPr>
            <a:noAutofit/>
          </a:bodyPr>
          <a:lstStyle/>
          <a:p>
            <a:r>
              <a:rPr lang="en-US" sz="2800" dirty="0" smtClean="0">
                <a:solidFill>
                  <a:srgbClr val="00B050"/>
                </a:solidFill>
              </a:rPr>
              <a:t>Computer Support For Structured Decisions </a:t>
            </a:r>
            <a:endParaRPr lang="en-US" sz="2800" dirty="0">
              <a:solidFill>
                <a:srgbClr val="00B050"/>
              </a:solidFill>
            </a:endParaRPr>
          </a:p>
        </p:txBody>
      </p:sp>
      <p:sp>
        <p:nvSpPr>
          <p:cNvPr id="3" name="Subtitle 2"/>
          <p:cNvSpPr>
            <a:spLocks noGrp="1"/>
          </p:cNvSpPr>
          <p:nvPr>
            <p:ph type="subTitle" idx="1"/>
          </p:nvPr>
        </p:nvSpPr>
        <p:spPr>
          <a:xfrm>
            <a:off x="381000" y="1371600"/>
            <a:ext cx="8229600" cy="5029200"/>
          </a:xfrm>
          <a:noFill/>
        </p:spPr>
        <p:txBody>
          <a:bodyPr>
            <a:normAutofit fontScale="85000" lnSpcReduction="20000"/>
          </a:bodyPr>
          <a:lstStyle/>
          <a:p>
            <a:pPr algn="l">
              <a:lnSpc>
                <a:spcPct val="115000"/>
              </a:lnSpc>
              <a:spcAft>
                <a:spcPts val="1000"/>
              </a:spcAft>
            </a:pPr>
            <a:r>
              <a:rPr lang="en-US" sz="2400" b="1" dirty="0">
                <a:solidFill>
                  <a:srgbClr val="FF0000"/>
                </a:solidFill>
                <a:ea typeface="Calibri"/>
                <a:cs typeface="Arial"/>
              </a:rPr>
              <a:t>MANAGEMENT SCIENCE  </a:t>
            </a:r>
          </a:p>
          <a:p>
            <a:pPr algn="l">
              <a:lnSpc>
                <a:spcPct val="115000"/>
              </a:lnSpc>
              <a:spcAft>
                <a:spcPts val="1000"/>
              </a:spcAft>
            </a:pPr>
            <a:r>
              <a:rPr lang="en-US" sz="2900" dirty="0">
                <a:solidFill>
                  <a:schemeClr val="tx1"/>
                </a:solidFill>
              </a:rPr>
              <a:t>Structured and some semi-structured decisions, especially of the operational and managerial control type, have been </a:t>
            </a:r>
            <a:r>
              <a:rPr lang="en-US" sz="2900" dirty="0">
                <a:solidFill>
                  <a:srgbClr val="FF0000"/>
                </a:solidFill>
              </a:rPr>
              <a:t>supported by computers </a:t>
            </a:r>
            <a:r>
              <a:rPr lang="en-US" sz="2900" dirty="0">
                <a:solidFill>
                  <a:schemeClr val="tx1"/>
                </a:solidFill>
              </a:rPr>
              <a:t>since the </a:t>
            </a:r>
            <a:r>
              <a:rPr lang="en-US" sz="2900" dirty="0" smtClean="0">
                <a:solidFill>
                  <a:schemeClr val="tx1"/>
                </a:solidFill>
              </a:rPr>
              <a:t>1960s. </a:t>
            </a:r>
          </a:p>
          <a:p>
            <a:pPr algn="l">
              <a:lnSpc>
                <a:spcPct val="115000"/>
              </a:lnSpc>
              <a:spcAft>
                <a:spcPts val="1000"/>
              </a:spcAft>
            </a:pPr>
            <a:r>
              <a:rPr lang="en-US" sz="2900" dirty="0">
                <a:solidFill>
                  <a:schemeClr val="tx1"/>
                </a:solidFill>
              </a:rPr>
              <a:t>Decisions of this type are made in </a:t>
            </a:r>
            <a:r>
              <a:rPr lang="en-US" sz="2900" dirty="0">
                <a:solidFill>
                  <a:srgbClr val="FF0000"/>
                </a:solidFill>
              </a:rPr>
              <a:t>all functional areas</a:t>
            </a:r>
            <a:r>
              <a:rPr lang="en-US" sz="2900" dirty="0">
                <a:solidFill>
                  <a:schemeClr val="tx1"/>
                </a:solidFill>
              </a:rPr>
              <a:t>, especially in </a:t>
            </a:r>
            <a:r>
              <a:rPr lang="en-US" sz="2900" dirty="0">
                <a:solidFill>
                  <a:srgbClr val="FF0000"/>
                </a:solidFill>
              </a:rPr>
              <a:t>finance</a:t>
            </a:r>
            <a:r>
              <a:rPr lang="en-US" sz="2900" dirty="0">
                <a:solidFill>
                  <a:schemeClr val="tx1"/>
                </a:solidFill>
              </a:rPr>
              <a:t> and </a:t>
            </a:r>
            <a:r>
              <a:rPr lang="en-US" sz="2900" dirty="0">
                <a:solidFill>
                  <a:srgbClr val="FF0000"/>
                </a:solidFill>
              </a:rPr>
              <a:t>production</a:t>
            </a:r>
            <a:r>
              <a:rPr lang="en-US" sz="2900" dirty="0">
                <a:solidFill>
                  <a:schemeClr val="tx1"/>
                </a:solidFill>
              </a:rPr>
              <a:t> (operations management). </a:t>
            </a:r>
            <a:endParaRPr lang="en-US" sz="29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a:solidFill>
                  <a:schemeClr val="tx1"/>
                </a:solidFill>
              </a:rPr>
              <a:t>For example, a </a:t>
            </a:r>
            <a:r>
              <a:rPr lang="en-US" sz="2400" dirty="0">
                <a:solidFill>
                  <a:srgbClr val="FF0000"/>
                </a:solidFill>
              </a:rPr>
              <a:t>make-or-buy</a:t>
            </a:r>
            <a:r>
              <a:rPr lang="en-US" sz="2400" dirty="0">
                <a:solidFill>
                  <a:schemeClr val="tx1"/>
                </a:solidFill>
              </a:rPr>
              <a:t> decision belongs in this category. </a:t>
            </a:r>
            <a:endParaRPr lang="en-US" sz="2400" dirty="0" smtClean="0">
              <a:solidFill>
                <a:schemeClr val="tx1"/>
              </a:solidFill>
            </a:endParaRPr>
          </a:p>
          <a:p>
            <a:pPr marL="342900" indent="-342900" algn="l">
              <a:lnSpc>
                <a:spcPct val="115000"/>
              </a:lnSpc>
              <a:spcAft>
                <a:spcPts val="1000"/>
              </a:spcAft>
              <a:buFont typeface="Arial" pitchFamily="34" charset="0"/>
              <a:buChar char="•"/>
            </a:pPr>
            <a:r>
              <a:rPr lang="en-US" sz="2400" dirty="0" smtClean="0">
                <a:solidFill>
                  <a:schemeClr val="tx1"/>
                </a:solidFill>
              </a:rPr>
              <a:t>Other </a:t>
            </a:r>
            <a:r>
              <a:rPr lang="en-US" sz="2400" dirty="0">
                <a:solidFill>
                  <a:schemeClr val="tx1"/>
                </a:solidFill>
              </a:rPr>
              <a:t>examples are </a:t>
            </a:r>
            <a:r>
              <a:rPr lang="en-US" sz="2400" dirty="0">
                <a:solidFill>
                  <a:srgbClr val="FF0000"/>
                </a:solidFill>
              </a:rPr>
              <a:t>capital budgeting</a:t>
            </a:r>
            <a:r>
              <a:rPr lang="en-US" sz="2400" dirty="0">
                <a:solidFill>
                  <a:schemeClr val="tx1"/>
                </a:solidFill>
              </a:rPr>
              <a:t>, </a:t>
            </a:r>
            <a:r>
              <a:rPr lang="en-US" sz="2400" dirty="0">
                <a:solidFill>
                  <a:srgbClr val="FF0000"/>
                </a:solidFill>
              </a:rPr>
              <a:t>allocation of resources</a:t>
            </a:r>
            <a:r>
              <a:rPr lang="en-US" sz="2400" dirty="0">
                <a:solidFill>
                  <a:schemeClr val="tx1"/>
                </a:solidFill>
              </a:rPr>
              <a:t>, </a:t>
            </a:r>
            <a:r>
              <a:rPr lang="en-US" sz="2400" dirty="0">
                <a:solidFill>
                  <a:srgbClr val="FF0000"/>
                </a:solidFill>
              </a:rPr>
              <a:t>distribution problems</a:t>
            </a:r>
            <a:r>
              <a:rPr lang="en-US" sz="2400" dirty="0">
                <a:solidFill>
                  <a:schemeClr val="tx1"/>
                </a:solidFill>
              </a:rPr>
              <a:t>, </a:t>
            </a:r>
            <a:r>
              <a:rPr lang="en-US" sz="2400" dirty="0">
                <a:solidFill>
                  <a:srgbClr val="FF0000"/>
                </a:solidFill>
              </a:rPr>
              <a:t>procurement</a:t>
            </a:r>
            <a:r>
              <a:rPr lang="en-US" sz="2400" dirty="0">
                <a:solidFill>
                  <a:schemeClr val="tx1"/>
                </a:solidFill>
              </a:rPr>
              <a:t>, </a:t>
            </a:r>
            <a:r>
              <a:rPr lang="en-US" sz="2400" dirty="0">
                <a:solidFill>
                  <a:srgbClr val="FF0000"/>
                </a:solidFill>
              </a:rPr>
              <a:t>planning</a:t>
            </a:r>
            <a:r>
              <a:rPr lang="en-US" sz="2400" dirty="0">
                <a:solidFill>
                  <a:schemeClr val="tx1"/>
                </a:solidFill>
              </a:rPr>
              <a:t>, and </a:t>
            </a:r>
            <a:r>
              <a:rPr lang="en-US" sz="2400" dirty="0">
                <a:solidFill>
                  <a:srgbClr val="FF0000"/>
                </a:solidFill>
              </a:rPr>
              <a:t>inventory control</a:t>
            </a:r>
            <a:r>
              <a:rPr lang="en-US" sz="2400" dirty="0">
                <a:solidFill>
                  <a:schemeClr val="tx1"/>
                </a:solidFill>
              </a:rPr>
              <a:t>. For each type of problem, an easy-to-apply prescribed model and solution approach have been developed, generally as quantitative formulas</a:t>
            </a:r>
            <a:r>
              <a:rPr lang="en-US" sz="2400" dirty="0"/>
              <a:t>.</a:t>
            </a:r>
            <a:endParaRPr lang="en-US" sz="24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856400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838199"/>
          </a:xfrm>
          <a:blipFill>
            <a:blip r:embed="rId2"/>
            <a:tile tx="0" ty="0" sx="100000" sy="100000" flip="none" algn="tl"/>
          </a:blipFill>
        </p:spPr>
        <p:txBody>
          <a:bodyPr>
            <a:noAutofit/>
          </a:bodyPr>
          <a:lstStyle/>
          <a:p>
            <a:r>
              <a:rPr lang="en-US" sz="2800" dirty="0" smtClean="0">
                <a:solidFill>
                  <a:srgbClr val="00B050"/>
                </a:solidFill>
              </a:rPr>
              <a:t>Computer Support For Structured Decisions </a:t>
            </a:r>
            <a:endParaRPr lang="en-US" sz="2800" dirty="0">
              <a:solidFill>
                <a:srgbClr val="00B050"/>
              </a:solidFill>
            </a:endParaRPr>
          </a:p>
        </p:txBody>
      </p:sp>
      <p:sp>
        <p:nvSpPr>
          <p:cNvPr id="3" name="Subtitle 2"/>
          <p:cNvSpPr>
            <a:spLocks noGrp="1"/>
          </p:cNvSpPr>
          <p:nvPr>
            <p:ph type="subTitle" idx="1"/>
          </p:nvPr>
        </p:nvSpPr>
        <p:spPr>
          <a:xfrm>
            <a:off x="381000" y="1371600"/>
            <a:ext cx="8229600" cy="5029200"/>
          </a:xfrm>
          <a:noFill/>
        </p:spPr>
        <p:txBody>
          <a:bodyPr>
            <a:normAutofit fontScale="85000" lnSpcReduction="20000"/>
          </a:bodyPr>
          <a:lstStyle/>
          <a:p>
            <a:pPr algn="l">
              <a:lnSpc>
                <a:spcPct val="115000"/>
              </a:lnSpc>
              <a:spcAft>
                <a:spcPts val="1000"/>
              </a:spcAft>
            </a:pPr>
            <a:r>
              <a:rPr lang="en-US" sz="2400" b="1" dirty="0">
                <a:solidFill>
                  <a:srgbClr val="FF0000"/>
                </a:solidFill>
                <a:ea typeface="Calibri"/>
                <a:cs typeface="Arial"/>
              </a:rPr>
              <a:t>MANAGEMENT SCIENCE  </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The </a:t>
            </a:r>
            <a:r>
              <a:rPr lang="en-US" sz="2400" dirty="0">
                <a:solidFill>
                  <a:schemeClr val="tx1"/>
                </a:solidFill>
                <a:ea typeface="Calibri"/>
                <a:cs typeface="Arial"/>
              </a:rPr>
              <a:t>management science approach </a:t>
            </a:r>
            <a:r>
              <a:rPr lang="en-US" sz="2400" dirty="0">
                <a:solidFill>
                  <a:srgbClr val="FF0000"/>
                </a:solidFill>
                <a:ea typeface="Calibri"/>
                <a:cs typeface="Arial"/>
              </a:rPr>
              <a:t>adopts</a:t>
            </a:r>
            <a:r>
              <a:rPr lang="en-US" sz="2400" dirty="0">
                <a:solidFill>
                  <a:schemeClr val="tx1"/>
                </a:solidFill>
                <a:ea typeface="Calibri"/>
                <a:cs typeface="Arial"/>
              </a:rPr>
              <a:t> the view that managers follow a </a:t>
            </a:r>
            <a:r>
              <a:rPr lang="en-US" sz="2400" dirty="0">
                <a:solidFill>
                  <a:srgbClr val="FF0000"/>
                </a:solidFill>
                <a:ea typeface="Calibri"/>
                <a:cs typeface="Arial"/>
              </a:rPr>
              <a:t>systematic</a:t>
            </a:r>
            <a:r>
              <a:rPr lang="en-US" sz="2400" dirty="0">
                <a:solidFill>
                  <a:schemeClr val="tx1"/>
                </a:solidFill>
                <a:ea typeface="Calibri"/>
                <a:cs typeface="Arial"/>
              </a:rPr>
              <a:t> process in solving </a:t>
            </a:r>
            <a:r>
              <a:rPr lang="en-US" sz="2400" dirty="0" smtClean="0">
                <a:solidFill>
                  <a:schemeClr val="tx1"/>
                </a:solidFill>
                <a:ea typeface="Calibri"/>
                <a:cs typeface="Arial"/>
              </a:rPr>
              <a:t>problems and </a:t>
            </a:r>
            <a:r>
              <a:rPr lang="en-US" sz="2400" dirty="0">
                <a:solidFill>
                  <a:schemeClr val="tx1"/>
                </a:solidFill>
                <a:ea typeface="Calibri"/>
                <a:cs typeface="Arial"/>
              </a:rPr>
              <a:t>to automate portions of managerial decision-making. </a:t>
            </a:r>
            <a:endParaRPr lang="en-US" sz="2400" dirty="0" smtClean="0">
              <a:solidFill>
                <a:schemeClr val="tx1"/>
              </a:solidFill>
              <a:ea typeface="Calibri"/>
              <a:cs typeface="Arial"/>
            </a:endParaRPr>
          </a:p>
          <a:p>
            <a:pPr algn="l">
              <a:lnSpc>
                <a:spcPct val="115000"/>
              </a:lnSpc>
              <a:spcAft>
                <a:spcPts val="1000"/>
              </a:spcAft>
            </a:pPr>
            <a:r>
              <a:rPr lang="en-US" sz="2400" dirty="0" smtClean="0">
                <a:solidFill>
                  <a:schemeClr val="tx1"/>
                </a:solidFill>
                <a:ea typeface="Calibri"/>
                <a:cs typeface="Arial"/>
              </a:rPr>
              <a:t>The </a:t>
            </a:r>
            <a:r>
              <a:rPr lang="en-US" sz="2400" dirty="0">
                <a:solidFill>
                  <a:schemeClr val="tx1"/>
                </a:solidFill>
                <a:ea typeface="Calibri"/>
                <a:cs typeface="Arial"/>
              </a:rPr>
              <a:t>systematic process </a:t>
            </a:r>
            <a:r>
              <a:rPr lang="en-US" sz="2400" dirty="0">
                <a:solidFill>
                  <a:srgbClr val="FF0000"/>
                </a:solidFill>
                <a:ea typeface="Calibri"/>
                <a:cs typeface="Arial"/>
              </a:rPr>
              <a:t>involves</a:t>
            </a:r>
            <a:r>
              <a:rPr lang="en-US" sz="2400" dirty="0">
                <a:solidFill>
                  <a:schemeClr val="tx1"/>
                </a:solidFill>
                <a:ea typeface="Calibri"/>
                <a:cs typeface="Arial"/>
              </a:rPr>
              <a:t> the following </a:t>
            </a:r>
            <a:r>
              <a:rPr lang="en-US" sz="2400" dirty="0">
                <a:solidFill>
                  <a:srgbClr val="FF0000"/>
                </a:solidFill>
                <a:ea typeface="Calibri"/>
                <a:cs typeface="Arial"/>
              </a:rPr>
              <a:t>steps</a:t>
            </a:r>
            <a:r>
              <a:rPr lang="en-US" sz="2400" dirty="0">
                <a:solidFill>
                  <a:schemeClr val="tx1"/>
                </a:solidFill>
                <a:ea typeface="Calibri"/>
                <a:cs typeface="Arial"/>
              </a:rPr>
              <a:t>: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Defining</a:t>
            </a:r>
            <a:r>
              <a:rPr lang="en-US" sz="2400" dirty="0" smtClean="0">
                <a:solidFill>
                  <a:schemeClr val="tx1"/>
                </a:solidFill>
                <a:ea typeface="Calibri"/>
                <a:cs typeface="Arial"/>
              </a:rPr>
              <a:t> </a:t>
            </a:r>
            <a:r>
              <a:rPr lang="en-US" sz="2400" dirty="0">
                <a:solidFill>
                  <a:srgbClr val="FF0000"/>
                </a:solidFill>
                <a:ea typeface="Calibri"/>
                <a:cs typeface="Arial"/>
              </a:rPr>
              <a:t>the problem </a:t>
            </a:r>
            <a:r>
              <a:rPr lang="en-US" sz="2400" dirty="0">
                <a:solidFill>
                  <a:schemeClr val="tx1"/>
                </a:solidFill>
                <a:ea typeface="Calibri"/>
                <a:cs typeface="Arial"/>
              </a:rPr>
              <a:t>(a decision situation that may deal with some </a:t>
            </a:r>
            <a:r>
              <a:rPr lang="en-US" sz="2400" dirty="0">
                <a:solidFill>
                  <a:srgbClr val="FF0000"/>
                </a:solidFill>
                <a:ea typeface="Calibri"/>
                <a:cs typeface="Arial"/>
              </a:rPr>
              <a:t>difficulty</a:t>
            </a:r>
            <a:r>
              <a:rPr lang="en-US" sz="2400" dirty="0">
                <a:solidFill>
                  <a:schemeClr val="tx1"/>
                </a:solidFill>
                <a:ea typeface="Calibri"/>
                <a:cs typeface="Arial"/>
              </a:rPr>
              <a:t> or  with an </a:t>
            </a:r>
            <a:r>
              <a:rPr lang="en-US" sz="2400" dirty="0">
                <a:solidFill>
                  <a:srgbClr val="FF0000"/>
                </a:solidFill>
                <a:ea typeface="Calibri"/>
                <a:cs typeface="Arial"/>
              </a:rPr>
              <a:t>opportunity</a:t>
            </a:r>
            <a:r>
              <a:rPr lang="en-US" sz="2400" dirty="0">
                <a:solidFill>
                  <a:schemeClr val="tx1"/>
                </a:solidFill>
                <a:ea typeface="Calibri"/>
                <a:cs typeface="Arial"/>
              </a:rPr>
              <a:t>).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Classifying</a:t>
            </a:r>
            <a:r>
              <a:rPr lang="en-US" sz="2400" dirty="0" smtClean="0">
                <a:solidFill>
                  <a:schemeClr val="tx1"/>
                </a:solidFill>
                <a:ea typeface="Calibri"/>
                <a:cs typeface="Arial"/>
              </a:rPr>
              <a:t> </a:t>
            </a:r>
            <a:r>
              <a:rPr lang="en-US" sz="2400" dirty="0">
                <a:solidFill>
                  <a:schemeClr val="tx1"/>
                </a:solidFill>
                <a:ea typeface="Calibri"/>
                <a:cs typeface="Arial"/>
              </a:rPr>
              <a:t>the problem into a </a:t>
            </a:r>
            <a:r>
              <a:rPr lang="en-US" sz="2400" dirty="0">
                <a:solidFill>
                  <a:srgbClr val="FF0000"/>
                </a:solidFill>
                <a:ea typeface="Calibri"/>
                <a:cs typeface="Arial"/>
              </a:rPr>
              <a:t>standard category</a:t>
            </a:r>
            <a:r>
              <a:rPr lang="en-US" sz="2400" dirty="0">
                <a:solidFill>
                  <a:schemeClr val="tx1"/>
                </a:solidFill>
                <a:ea typeface="Calibri"/>
                <a:cs typeface="Arial"/>
              </a:rPr>
              <a:t>. </a:t>
            </a:r>
          </a:p>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Constructing </a:t>
            </a:r>
            <a:r>
              <a:rPr lang="en-US" sz="2400" dirty="0">
                <a:solidFill>
                  <a:schemeClr val="tx1"/>
                </a:solidFill>
                <a:ea typeface="Calibri"/>
                <a:cs typeface="Arial"/>
              </a:rPr>
              <a:t>a </a:t>
            </a:r>
            <a:r>
              <a:rPr lang="en-US" sz="2400" dirty="0">
                <a:solidFill>
                  <a:srgbClr val="FF0000"/>
                </a:solidFill>
                <a:ea typeface="Calibri"/>
                <a:cs typeface="Arial"/>
              </a:rPr>
              <a:t>mathematical model </a:t>
            </a:r>
            <a:r>
              <a:rPr lang="en-US" sz="2400" dirty="0">
                <a:solidFill>
                  <a:schemeClr val="tx1"/>
                </a:solidFill>
                <a:ea typeface="Calibri"/>
                <a:cs typeface="Arial"/>
              </a:rPr>
              <a:t>that describes the real-world problem. </a:t>
            </a:r>
          </a:p>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Finding </a:t>
            </a:r>
            <a:r>
              <a:rPr lang="en-US" sz="2400" dirty="0">
                <a:solidFill>
                  <a:schemeClr val="tx1"/>
                </a:solidFill>
                <a:ea typeface="Calibri"/>
                <a:cs typeface="Arial"/>
              </a:rPr>
              <a:t>possible </a:t>
            </a:r>
            <a:r>
              <a:rPr lang="en-US" sz="2400" dirty="0">
                <a:solidFill>
                  <a:srgbClr val="FF0000"/>
                </a:solidFill>
                <a:ea typeface="Calibri"/>
                <a:cs typeface="Arial"/>
              </a:rPr>
              <a:t>solutions</a:t>
            </a:r>
            <a:r>
              <a:rPr lang="en-US" sz="2400" dirty="0">
                <a:solidFill>
                  <a:schemeClr val="tx1"/>
                </a:solidFill>
                <a:ea typeface="Calibri"/>
                <a:cs typeface="Arial"/>
              </a:rPr>
              <a:t> to the modeled problem and evaluating them.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Choosing</a:t>
            </a:r>
            <a:r>
              <a:rPr lang="en-US" sz="2400" dirty="0" smtClean="0">
                <a:solidFill>
                  <a:schemeClr val="tx1"/>
                </a:solidFill>
                <a:ea typeface="Calibri"/>
                <a:cs typeface="Arial"/>
              </a:rPr>
              <a:t> </a:t>
            </a:r>
            <a:r>
              <a:rPr lang="en-US" sz="2400" dirty="0">
                <a:solidFill>
                  <a:schemeClr val="tx1"/>
                </a:solidFill>
                <a:ea typeface="Calibri"/>
                <a:cs typeface="Arial"/>
              </a:rPr>
              <a:t>and </a:t>
            </a:r>
            <a:r>
              <a:rPr lang="en-US" sz="2400" dirty="0">
                <a:solidFill>
                  <a:srgbClr val="FF0000"/>
                </a:solidFill>
                <a:ea typeface="Calibri"/>
                <a:cs typeface="Arial"/>
              </a:rPr>
              <a:t>recommending</a:t>
            </a:r>
            <a:r>
              <a:rPr lang="en-US" sz="2400" dirty="0">
                <a:solidFill>
                  <a:schemeClr val="tx1"/>
                </a:solidFill>
                <a:ea typeface="Calibri"/>
                <a:cs typeface="Arial"/>
              </a:rPr>
              <a:t> a solution to the problem.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970181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229600" cy="761999"/>
          </a:xfrm>
          <a:blipFill>
            <a:blip r:embed="rId2"/>
            <a:tile tx="0" ty="0" sx="100000" sy="100000" flip="none" algn="tl"/>
          </a:blipFill>
        </p:spPr>
        <p:txBody>
          <a:bodyPr>
            <a:noAutofit/>
          </a:bodyPr>
          <a:lstStyle/>
          <a:p>
            <a:r>
              <a:rPr lang="en-US" sz="2800" dirty="0" smtClean="0">
                <a:solidFill>
                  <a:srgbClr val="00B050"/>
                </a:solidFill>
              </a:rPr>
              <a:t>Computer Support For Structured Decisions </a:t>
            </a:r>
            <a:endParaRPr lang="en-US" sz="2800" dirty="0">
              <a:solidFill>
                <a:srgbClr val="00B050"/>
              </a:solidFill>
            </a:endParaRPr>
          </a:p>
        </p:txBody>
      </p:sp>
      <p:sp>
        <p:nvSpPr>
          <p:cNvPr id="3" name="Subtitle 2"/>
          <p:cNvSpPr>
            <a:spLocks noGrp="1"/>
          </p:cNvSpPr>
          <p:nvPr>
            <p:ph type="subTitle" idx="1"/>
          </p:nvPr>
        </p:nvSpPr>
        <p:spPr>
          <a:xfrm>
            <a:off x="381000" y="1219200"/>
            <a:ext cx="8229600" cy="5029200"/>
          </a:xfrm>
          <a:noFill/>
        </p:spPr>
        <p:txBody>
          <a:bodyPr>
            <a:normAutofit fontScale="92500" lnSpcReduction="10000"/>
          </a:bodyPr>
          <a:lstStyle/>
          <a:p>
            <a:pPr algn="l">
              <a:lnSpc>
                <a:spcPct val="115000"/>
              </a:lnSpc>
              <a:spcAft>
                <a:spcPts val="1000"/>
              </a:spcAft>
            </a:pPr>
            <a:r>
              <a:rPr lang="en-US" sz="2400" dirty="0">
                <a:solidFill>
                  <a:schemeClr val="tx1"/>
                </a:solidFill>
                <a:ea typeface="Calibri"/>
                <a:cs typeface="Arial"/>
              </a:rPr>
              <a:t>The management science process is </a:t>
            </a:r>
            <a:r>
              <a:rPr lang="en-US" sz="2400" dirty="0">
                <a:solidFill>
                  <a:srgbClr val="FF0000"/>
                </a:solidFill>
                <a:ea typeface="Calibri"/>
                <a:cs typeface="Arial"/>
              </a:rPr>
              <a:t>based</a:t>
            </a:r>
            <a:r>
              <a:rPr lang="en-US" sz="2400" dirty="0">
                <a:solidFill>
                  <a:schemeClr val="tx1"/>
                </a:solidFill>
                <a:ea typeface="Calibri"/>
                <a:cs typeface="Arial"/>
              </a:rPr>
              <a:t> on mathematical modeling (algebraic expressions that describe the problem</a:t>
            </a:r>
            <a:r>
              <a:rPr lang="en-US" sz="2400" dirty="0" smtClean="0">
                <a:solidFill>
                  <a:schemeClr val="tx1"/>
                </a:solidFill>
                <a:ea typeface="Calibri"/>
                <a:cs typeface="Arial"/>
              </a:rPr>
              <a:t>).</a:t>
            </a:r>
          </a:p>
          <a:p>
            <a:pPr marL="342900" indent="-342900" algn="l">
              <a:lnSpc>
                <a:spcPct val="115000"/>
              </a:lnSpc>
              <a:spcAft>
                <a:spcPts val="1000"/>
              </a:spcAft>
              <a:buFont typeface="Arial" pitchFamily="34" charset="0"/>
              <a:buChar char="•"/>
            </a:pPr>
            <a:r>
              <a:rPr lang="en-US" sz="2400" b="1" dirty="0" smtClean="0">
                <a:solidFill>
                  <a:schemeClr val="tx1"/>
                </a:solidFill>
                <a:ea typeface="Calibri"/>
                <a:cs typeface="Arial"/>
              </a:rPr>
              <a:t>Modeling</a:t>
            </a:r>
            <a:r>
              <a:rPr lang="en-US" sz="2400" dirty="0" smtClean="0">
                <a:solidFill>
                  <a:schemeClr val="tx1"/>
                </a:solidFill>
                <a:ea typeface="Calibri"/>
                <a:cs typeface="Arial"/>
              </a:rPr>
              <a:t> </a:t>
            </a:r>
            <a:r>
              <a:rPr lang="en-US" sz="2400" dirty="0">
                <a:solidFill>
                  <a:schemeClr val="tx1"/>
                </a:solidFill>
                <a:ea typeface="Calibri"/>
                <a:cs typeface="Arial"/>
              </a:rPr>
              <a:t>involves </a:t>
            </a:r>
            <a:r>
              <a:rPr lang="en-US" sz="2400" dirty="0">
                <a:solidFill>
                  <a:srgbClr val="FF0000"/>
                </a:solidFill>
                <a:ea typeface="Calibri"/>
                <a:cs typeface="Arial"/>
              </a:rPr>
              <a:t>transforming</a:t>
            </a:r>
            <a:r>
              <a:rPr lang="en-US" sz="2400" dirty="0">
                <a:solidFill>
                  <a:schemeClr val="tx1"/>
                </a:solidFill>
                <a:ea typeface="Calibri"/>
                <a:cs typeface="Arial"/>
              </a:rPr>
              <a:t> the </a:t>
            </a:r>
            <a:r>
              <a:rPr lang="en-US" sz="2400" dirty="0">
                <a:solidFill>
                  <a:srgbClr val="FF0000"/>
                </a:solidFill>
                <a:ea typeface="Calibri"/>
                <a:cs typeface="Arial"/>
              </a:rPr>
              <a:t>real-world</a:t>
            </a:r>
            <a:r>
              <a:rPr lang="en-US" sz="2400" dirty="0">
                <a:solidFill>
                  <a:schemeClr val="tx1"/>
                </a:solidFill>
                <a:ea typeface="Calibri"/>
                <a:cs typeface="Arial"/>
              </a:rPr>
              <a:t> problem into </a:t>
            </a:r>
            <a:r>
              <a:rPr lang="en-US" sz="2400" dirty="0" smtClean="0">
                <a:solidFill>
                  <a:schemeClr val="tx1"/>
                </a:solidFill>
                <a:ea typeface="Calibri"/>
                <a:cs typeface="Arial"/>
              </a:rPr>
              <a:t>an appropriate </a:t>
            </a:r>
            <a:r>
              <a:rPr lang="en-US" sz="2400" dirty="0">
                <a:solidFill>
                  <a:srgbClr val="FF0000"/>
                </a:solidFill>
                <a:ea typeface="Calibri"/>
                <a:cs typeface="Arial"/>
              </a:rPr>
              <a:t>prototype</a:t>
            </a:r>
            <a:r>
              <a:rPr lang="en-US" sz="2400" dirty="0">
                <a:solidFill>
                  <a:schemeClr val="tx1"/>
                </a:solidFill>
                <a:ea typeface="Calibri"/>
                <a:cs typeface="Arial"/>
              </a:rPr>
              <a:t> structure (model).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Less structured problems can be handled only by a DSS that includes </a:t>
            </a:r>
            <a:r>
              <a:rPr lang="en-US" sz="2400" dirty="0">
                <a:solidFill>
                  <a:srgbClr val="FF0000"/>
                </a:solidFill>
                <a:ea typeface="Calibri"/>
                <a:cs typeface="Arial"/>
              </a:rPr>
              <a:t>customized</a:t>
            </a:r>
            <a:r>
              <a:rPr lang="en-US" sz="2400" dirty="0">
                <a:solidFill>
                  <a:schemeClr val="tx1"/>
                </a:solidFill>
                <a:ea typeface="Calibri"/>
                <a:cs typeface="Arial"/>
              </a:rPr>
              <a:t> modeling capabilities.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Internet </a:t>
            </a:r>
            <a:r>
              <a:rPr lang="en-US" sz="2400" dirty="0">
                <a:solidFill>
                  <a:schemeClr val="tx1"/>
                </a:solidFill>
                <a:ea typeface="Calibri"/>
                <a:cs typeface="Arial"/>
              </a:rPr>
              <a:t>and World Wide Web servers and </a:t>
            </a:r>
            <a:r>
              <a:rPr lang="en-US" sz="2400" dirty="0" smtClean="0">
                <a:solidFill>
                  <a:schemeClr val="tx1"/>
                </a:solidFill>
                <a:ea typeface="Calibri"/>
                <a:cs typeface="Arial"/>
              </a:rPr>
              <a:t>tools  have </a:t>
            </a:r>
            <a:r>
              <a:rPr lang="en-US" sz="2400" dirty="0">
                <a:solidFill>
                  <a:schemeClr val="tx1"/>
                </a:solidFill>
                <a:ea typeface="Calibri"/>
                <a:cs typeface="Arial"/>
              </a:rPr>
              <a:t>been dramatic </a:t>
            </a:r>
            <a:r>
              <a:rPr lang="en-US" sz="2400" dirty="0">
                <a:solidFill>
                  <a:srgbClr val="FF0000"/>
                </a:solidFill>
                <a:ea typeface="Calibri"/>
                <a:cs typeface="Arial"/>
              </a:rPr>
              <a:t>changes</a:t>
            </a:r>
            <a:r>
              <a:rPr lang="en-US" sz="2400" dirty="0">
                <a:solidFill>
                  <a:schemeClr val="tx1"/>
                </a:solidFill>
                <a:ea typeface="Calibri"/>
                <a:cs typeface="Arial"/>
              </a:rPr>
              <a:t> in how decision-makers are supported. </a:t>
            </a:r>
            <a:endParaRPr lang="en-US" sz="2400" dirty="0" smtClean="0">
              <a:solidFill>
                <a:schemeClr val="tx1"/>
              </a:solidFill>
              <a:ea typeface="Calibri"/>
              <a:cs typeface="Arial"/>
            </a:endParaRPr>
          </a:p>
          <a:p>
            <a:pPr marL="800100" lvl="1" indent="-342900" algn="l">
              <a:lnSpc>
                <a:spcPct val="115000"/>
              </a:lnSpc>
              <a:spcAft>
                <a:spcPts val="1000"/>
              </a:spcAft>
              <a:buFont typeface="Arial" pitchFamily="34" charset="0"/>
              <a:buChar char="•"/>
            </a:pPr>
            <a:r>
              <a:rPr lang="en-US" sz="2000" dirty="0" smtClean="0">
                <a:solidFill>
                  <a:schemeClr val="tx1"/>
                </a:solidFill>
                <a:ea typeface="Calibri"/>
                <a:cs typeface="Arial"/>
              </a:rPr>
              <a:t>(</a:t>
            </a:r>
            <a:r>
              <a:rPr lang="en-US" sz="2000" dirty="0">
                <a:solidFill>
                  <a:schemeClr val="tx1"/>
                </a:solidFill>
                <a:ea typeface="Calibri"/>
                <a:cs typeface="Arial"/>
              </a:rPr>
              <a:t>1) </a:t>
            </a:r>
            <a:r>
              <a:rPr lang="en-US" sz="2000" dirty="0">
                <a:solidFill>
                  <a:srgbClr val="FF0000"/>
                </a:solidFill>
                <a:ea typeface="Calibri"/>
                <a:cs typeface="Arial"/>
              </a:rPr>
              <a:t>access</a:t>
            </a:r>
            <a:r>
              <a:rPr lang="en-US" sz="2000" dirty="0">
                <a:solidFill>
                  <a:schemeClr val="tx1"/>
                </a:solidFill>
                <a:ea typeface="Calibri"/>
                <a:cs typeface="Arial"/>
              </a:rPr>
              <a:t> to a vast body of data available around the world, and </a:t>
            </a:r>
            <a:endParaRPr lang="en-US" sz="2000" dirty="0" smtClean="0">
              <a:solidFill>
                <a:schemeClr val="tx1"/>
              </a:solidFill>
              <a:ea typeface="Calibri"/>
              <a:cs typeface="Arial"/>
            </a:endParaRPr>
          </a:p>
          <a:p>
            <a:pPr marL="800100" lvl="1" indent="-342900" algn="l">
              <a:lnSpc>
                <a:spcPct val="115000"/>
              </a:lnSpc>
              <a:spcAft>
                <a:spcPts val="1000"/>
              </a:spcAft>
              <a:buFont typeface="Arial" pitchFamily="34" charset="0"/>
              <a:buChar char="•"/>
            </a:pPr>
            <a:r>
              <a:rPr lang="en-US" sz="2000" dirty="0" smtClean="0">
                <a:solidFill>
                  <a:schemeClr val="tx1"/>
                </a:solidFill>
                <a:ea typeface="Calibri"/>
                <a:cs typeface="Arial"/>
              </a:rPr>
              <a:t>(</a:t>
            </a:r>
            <a:r>
              <a:rPr lang="en-US" sz="2000" dirty="0">
                <a:solidFill>
                  <a:schemeClr val="tx1"/>
                </a:solidFill>
                <a:ea typeface="Calibri"/>
                <a:cs typeface="Arial"/>
              </a:rPr>
              <a:t>2) a common, </a:t>
            </a:r>
            <a:r>
              <a:rPr lang="en-US" sz="2000" dirty="0">
                <a:solidFill>
                  <a:srgbClr val="FF0000"/>
                </a:solidFill>
                <a:ea typeface="Calibri"/>
                <a:cs typeface="Arial"/>
              </a:rPr>
              <a:t>user-friendly graphical </a:t>
            </a:r>
            <a:r>
              <a:rPr lang="en-US" sz="2000" dirty="0">
                <a:solidFill>
                  <a:schemeClr val="tx1"/>
                </a:solidFill>
                <a:ea typeface="Calibri"/>
                <a:cs typeface="Arial"/>
              </a:rPr>
              <a:t>user interface (GUI), which is </a:t>
            </a:r>
            <a:r>
              <a:rPr lang="en-US" sz="2000" dirty="0">
                <a:solidFill>
                  <a:srgbClr val="FF0000"/>
                </a:solidFill>
                <a:ea typeface="Calibri"/>
                <a:cs typeface="Arial"/>
              </a:rPr>
              <a:t>easy</a:t>
            </a:r>
            <a:r>
              <a:rPr lang="en-US" sz="2000" dirty="0">
                <a:solidFill>
                  <a:schemeClr val="tx1"/>
                </a:solidFill>
                <a:ea typeface="Calibri"/>
                <a:cs typeface="Arial"/>
              </a:rPr>
              <a:t> to learn and use and readily available. </a:t>
            </a:r>
            <a:endParaRPr lang="en-US" sz="20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1706265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1.7  E-concept Of Decision Support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Scott Morton defined DSS as "</a:t>
            </a:r>
            <a:r>
              <a:rPr lang="en-US" sz="2400" dirty="0">
                <a:solidFill>
                  <a:srgbClr val="FF0000"/>
                </a:solidFill>
                <a:ea typeface="Calibri"/>
                <a:cs typeface="Arial"/>
              </a:rPr>
              <a:t>interactive</a:t>
            </a:r>
            <a:r>
              <a:rPr lang="en-US" sz="2400" dirty="0">
                <a:solidFill>
                  <a:schemeClr val="tx1"/>
                </a:solidFill>
                <a:ea typeface="Calibri"/>
                <a:cs typeface="Arial"/>
              </a:rPr>
              <a:t> </a:t>
            </a:r>
            <a:r>
              <a:rPr lang="en-US" sz="2400" dirty="0">
                <a:solidFill>
                  <a:srgbClr val="FF0000"/>
                </a:solidFill>
                <a:ea typeface="Calibri"/>
                <a:cs typeface="Arial"/>
              </a:rPr>
              <a:t>computer-based systems</a:t>
            </a:r>
            <a:r>
              <a:rPr lang="en-US" sz="2400" dirty="0">
                <a:solidFill>
                  <a:schemeClr val="tx1"/>
                </a:solidFill>
                <a:ea typeface="Calibri"/>
                <a:cs typeface="Arial"/>
              </a:rPr>
              <a:t>, which help decision-makers </a:t>
            </a:r>
            <a:r>
              <a:rPr lang="en-US" sz="2400" dirty="0">
                <a:solidFill>
                  <a:srgbClr val="FF0000"/>
                </a:solidFill>
                <a:ea typeface="Calibri"/>
                <a:cs typeface="Arial"/>
              </a:rPr>
              <a:t>utilize</a:t>
            </a:r>
            <a:r>
              <a:rPr lang="en-US" sz="2400" dirty="0">
                <a:solidFill>
                  <a:schemeClr val="tx1"/>
                </a:solidFill>
                <a:ea typeface="Calibri"/>
                <a:cs typeface="Arial"/>
              </a:rPr>
              <a:t> data and </a:t>
            </a:r>
            <a:r>
              <a:rPr lang="en-US" sz="2400" dirty="0">
                <a:solidFill>
                  <a:srgbClr val="FF0000"/>
                </a:solidFill>
                <a:ea typeface="Calibri"/>
                <a:cs typeface="Arial"/>
              </a:rPr>
              <a:t>models</a:t>
            </a:r>
            <a:r>
              <a:rPr lang="en-US" sz="2400" dirty="0">
                <a:solidFill>
                  <a:schemeClr val="tx1"/>
                </a:solidFill>
                <a:ea typeface="Calibri"/>
                <a:cs typeface="Arial"/>
              </a:rPr>
              <a:t> to solve unstructured problems</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Decision </a:t>
            </a:r>
            <a:r>
              <a:rPr lang="en-US" sz="2400" dirty="0">
                <a:solidFill>
                  <a:schemeClr val="tx1"/>
                </a:solidFill>
                <a:ea typeface="Calibri"/>
                <a:cs typeface="Arial"/>
              </a:rPr>
              <a:t>support systems couple the </a:t>
            </a:r>
            <a:r>
              <a:rPr lang="en-US" sz="2400" dirty="0">
                <a:solidFill>
                  <a:srgbClr val="FF0000"/>
                </a:solidFill>
                <a:ea typeface="Calibri"/>
                <a:cs typeface="Arial"/>
              </a:rPr>
              <a:t>intellectual</a:t>
            </a:r>
            <a:r>
              <a:rPr lang="en-US" sz="2400" dirty="0">
                <a:solidFill>
                  <a:schemeClr val="tx1"/>
                </a:solidFill>
                <a:ea typeface="Calibri"/>
                <a:cs typeface="Arial"/>
              </a:rPr>
              <a:t> resources of individuals with the capabilities of the </a:t>
            </a:r>
            <a:r>
              <a:rPr lang="en-US" sz="2400" dirty="0">
                <a:solidFill>
                  <a:srgbClr val="FF0000"/>
                </a:solidFill>
                <a:ea typeface="Calibri"/>
                <a:cs typeface="Arial"/>
              </a:rPr>
              <a:t>computer</a:t>
            </a:r>
            <a:r>
              <a:rPr lang="en-US" sz="2400" dirty="0">
                <a:solidFill>
                  <a:schemeClr val="tx1"/>
                </a:solidFill>
                <a:ea typeface="Calibri"/>
                <a:cs typeface="Arial"/>
              </a:rPr>
              <a:t> to improve the </a:t>
            </a:r>
            <a:r>
              <a:rPr lang="en-US" sz="2400" dirty="0">
                <a:solidFill>
                  <a:srgbClr val="FF0000"/>
                </a:solidFill>
                <a:ea typeface="Calibri"/>
                <a:cs typeface="Arial"/>
              </a:rPr>
              <a:t>quality</a:t>
            </a:r>
            <a:r>
              <a:rPr lang="en-US" sz="2400" dirty="0">
                <a:solidFill>
                  <a:schemeClr val="tx1"/>
                </a:solidFill>
                <a:ea typeface="Calibri"/>
                <a:cs typeface="Arial"/>
              </a:rPr>
              <a:t> of decisions. It is a computer-based support system for management decision makers who deal with </a:t>
            </a:r>
            <a:r>
              <a:rPr lang="en-US" sz="2400" dirty="0">
                <a:solidFill>
                  <a:srgbClr val="FF0000"/>
                </a:solidFill>
                <a:ea typeface="Calibri"/>
                <a:cs typeface="Arial"/>
              </a:rPr>
              <a:t>semi-structured </a:t>
            </a:r>
            <a:r>
              <a:rPr lang="en-US" sz="2400" dirty="0">
                <a:solidFill>
                  <a:schemeClr val="tx1"/>
                </a:solidFill>
                <a:ea typeface="Calibri"/>
                <a:cs typeface="Arial"/>
              </a:rPr>
              <a:t>problems</a:t>
            </a:r>
            <a:r>
              <a:rPr lang="en-US" sz="2400" dirty="0" smtClean="0">
                <a:solidFill>
                  <a:schemeClr val="tx1"/>
                </a:solidFill>
                <a:ea typeface="Calibri"/>
                <a:cs typeface="Arial"/>
              </a:rPr>
              <a:t>.</a:t>
            </a:r>
          </a:p>
          <a:p>
            <a:pPr marL="342900" indent="-342900" algn="l">
              <a:lnSpc>
                <a:spcPct val="115000"/>
              </a:lnSpc>
              <a:spcAft>
                <a:spcPts val="1000"/>
              </a:spcAft>
              <a:buFont typeface="Arial" pitchFamily="34" charset="0"/>
              <a:buChar char="•"/>
            </a:pP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949354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1.7  E-Concept Of Decision Support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92500" lnSpcReduction="10000"/>
          </a:bodyPr>
          <a:lstStyle/>
          <a:p>
            <a:pPr algn="l">
              <a:lnSpc>
                <a:spcPct val="115000"/>
              </a:lnSpc>
              <a:spcAft>
                <a:spcPts val="1000"/>
              </a:spcAft>
            </a:pPr>
            <a:r>
              <a:rPr lang="en-US" sz="2400" b="1" dirty="0">
                <a:solidFill>
                  <a:schemeClr val="tx1"/>
                </a:solidFill>
                <a:ea typeface="Calibri"/>
                <a:cs typeface="Arial"/>
              </a:rPr>
              <a:t>DSS AS AN UMBRELLA </a:t>
            </a:r>
            <a:r>
              <a:rPr lang="en-US" sz="2400" b="1" dirty="0" smtClean="0">
                <a:solidFill>
                  <a:schemeClr val="tx1"/>
                </a:solidFill>
                <a:ea typeface="Calibri"/>
                <a:cs typeface="Arial"/>
              </a:rPr>
              <a:t>TERM</a:t>
            </a: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DSS is used by </a:t>
            </a:r>
            <a:r>
              <a:rPr lang="en-US" sz="2400" dirty="0">
                <a:solidFill>
                  <a:srgbClr val="FF0000"/>
                </a:solidFill>
                <a:ea typeface="Calibri"/>
                <a:cs typeface="Arial"/>
              </a:rPr>
              <a:t>some</a:t>
            </a:r>
            <a:r>
              <a:rPr lang="en-US" sz="2400" dirty="0">
                <a:solidFill>
                  <a:schemeClr val="tx1"/>
                </a:solidFill>
                <a:ea typeface="Calibri"/>
                <a:cs typeface="Arial"/>
              </a:rPr>
              <a:t> as a </a:t>
            </a:r>
            <a:r>
              <a:rPr lang="en-US" sz="2400" dirty="0">
                <a:solidFill>
                  <a:srgbClr val="FF0000"/>
                </a:solidFill>
                <a:ea typeface="Calibri"/>
                <a:cs typeface="Arial"/>
              </a:rPr>
              <a:t>specific tool</a:t>
            </a:r>
            <a:r>
              <a:rPr lang="en-US" sz="2400" dirty="0">
                <a:solidFill>
                  <a:schemeClr val="tx1"/>
                </a:solidFill>
                <a:ea typeface="Calibri"/>
                <a:cs typeface="Arial"/>
              </a:rPr>
              <a:t>.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Term </a:t>
            </a:r>
            <a:r>
              <a:rPr lang="en-US" sz="2400" dirty="0">
                <a:solidFill>
                  <a:schemeClr val="tx1"/>
                </a:solidFill>
                <a:ea typeface="Calibri"/>
                <a:cs typeface="Arial"/>
              </a:rPr>
              <a:t>DSS </a:t>
            </a:r>
            <a:r>
              <a:rPr lang="en-US" sz="2400" dirty="0" smtClean="0">
                <a:solidFill>
                  <a:schemeClr val="tx1"/>
                </a:solidFill>
                <a:ea typeface="Calibri"/>
                <a:cs typeface="Arial"/>
              </a:rPr>
              <a:t>used </a:t>
            </a:r>
            <a:r>
              <a:rPr lang="en-US" sz="2400" dirty="0">
                <a:solidFill>
                  <a:schemeClr val="tx1"/>
                </a:solidFill>
                <a:ea typeface="Calibri"/>
                <a:cs typeface="Arial"/>
              </a:rPr>
              <a:t>as an umbrella term to </a:t>
            </a:r>
            <a:r>
              <a:rPr lang="en-US" sz="2400" dirty="0">
                <a:solidFill>
                  <a:srgbClr val="FF0000"/>
                </a:solidFill>
                <a:ea typeface="Calibri"/>
                <a:cs typeface="Arial"/>
              </a:rPr>
              <a:t>describe</a:t>
            </a:r>
            <a:r>
              <a:rPr lang="en-US" sz="2400" dirty="0">
                <a:solidFill>
                  <a:schemeClr val="tx1"/>
                </a:solidFill>
                <a:ea typeface="Calibri"/>
                <a:cs typeface="Arial"/>
              </a:rPr>
              <a:t> any </a:t>
            </a:r>
            <a:r>
              <a:rPr lang="en-US" sz="2400" dirty="0">
                <a:solidFill>
                  <a:srgbClr val="FF0000"/>
                </a:solidFill>
                <a:ea typeface="Calibri"/>
                <a:cs typeface="Arial"/>
              </a:rPr>
              <a:t>computerized</a:t>
            </a:r>
            <a:r>
              <a:rPr lang="en-US" sz="2400" dirty="0">
                <a:solidFill>
                  <a:schemeClr val="tx1"/>
                </a:solidFill>
                <a:ea typeface="Calibri"/>
                <a:cs typeface="Arial"/>
              </a:rPr>
              <a:t> </a:t>
            </a:r>
            <a:r>
              <a:rPr lang="en-US" sz="2400" dirty="0">
                <a:solidFill>
                  <a:srgbClr val="FF0000"/>
                </a:solidFill>
                <a:ea typeface="Calibri"/>
                <a:cs typeface="Arial"/>
              </a:rPr>
              <a:t>system</a:t>
            </a:r>
            <a:r>
              <a:rPr lang="en-US" sz="2400" dirty="0">
                <a:solidFill>
                  <a:schemeClr val="tx1"/>
                </a:solidFill>
                <a:ea typeface="Calibri"/>
                <a:cs typeface="Arial"/>
              </a:rPr>
              <a:t> that </a:t>
            </a:r>
            <a:r>
              <a:rPr lang="en-US" sz="2400" dirty="0">
                <a:solidFill>
                  <a:srgbClr val="FF0000"/>
                </a:solidFill>
                <a:ea typeface="Calibri"/>
                <a:cs typeface="Arial"/>
              </a:rPr>
              <a:t>supports</a:t>
            </a:r>
            <a:r>
              <a:rPr lang="en-US" sz="2400" dirty="0">
                <a:solidFill>
                  <a:schemeClr val="tx1"/>
                </a:solidFill>
                <a:ea typeface="Calibri"/>
                <a:cs typeface="Arial"/>
              </a:rPr>
              <a:t> decision-making in an organization.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An </a:t>
            </a:r>
            <a:r>
              <a:rPr lang="en-US" sz="2400" dirty="0">
                <a:solidFill>
                  <a:schemeClr val="tx1"/>
                </a:solidFill>
                <a:ea typeface="Calibri"/>
                <a:cs typeface="Arial"/>
              </a:rPr>
              <a:t>organization may have a </a:t>
            </a:r>
            <a:r>
              <a:rPr lang="en-US" sz="2400" dirty="0">
                <a:solidFill>
                  <a:srgbClr val="FF0000"/>
                </a:solidFill>
                <a:ea typeface="Calibri"/>
                <a:cs typeface="Arial"/>
              </a:rPr>
              <a:t>knowledge</a:t>
            </a:r>
            <a:r>
              <a:rPr lang="en-US" sz="2400" dirty="0">
                <a:solidFill>
                  <a:schemeClr val="tx1"/>
                </a:solidFill>
                <a:ea typeface="Calibri"/>
                <a:cs typeface="Arial"/>
              </a:rPr>
              <a:t> management system to </a:t>
            </a:r>
            <a:r>
              <a:rPr lang="en-US" sz="2400" dirty="0">
                <a:solidFill>
                  <a:srgbClr val="FF0000"/>
                </a:solidFill>
                <a:ea typeface="Calibri"/>
                <a:cs typeface="Arial"/>
              </a:rPr>
              <a:t>guide</a:t>
            </a:r>
            <a:r>
              <a:rPr lang="en-US" sz="2400" dirty="0">
                <a:solidFill>
                  <a:schemeClr val="tx1"/>
                </a:solidFill>
                <a:ea typeface="Calibri"/>
                <a:cs typeface="Arial"/>
              </a:rPr>
              <a:t> all its personnel in their problem-solving, it may have </a:t>
            </a:r>
            <a:r>
              <a:rPr lang="en-US" sz="2400" dirty="0">
                <a:solidFill>
                  <a:srgbClr val="FF0000"/>
                </a:solidFill>
                <a:ea typeface="Calibri"/>
                <a:cs typeface="Arial"/>
              </a:rPr>
              <a:t>separate</a:t>
            </a:r>
            <a:r>
              <a:rPr lang="en-US" sz="2400" dirty="0">
                <a:solidFill>
                  <a:schemeClr val="tx1"/>
                </a:solidFill>
                <a:ea typeface="Calibri"/>
                <a:cs typeface="Arial"/>
              </a:rPr>
              <a:t> DSS for marketing, finance, and accounting, a supply chain management (SCM) system for production, and several expert systems for product repair diagnostics and help desks.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DSS </a:t>
            </a:r>
            <a:r>
              <a:rPr lang="en-US" sz="2400" dirty="0">
                <a:solidFill>
                  <a:srgbClr val="FF0000"/>
                </a:solidFill>
                <a:ea typeface="Calibri"/>
                <a:cs typeface="Arial"/>
              </a:rPr>
              <a:t>encompasses</a:t>
            </a:r>
            <a:r>
              <a:rPr lang="en-US" sz="2400" dirty="0">
                <a:solidFill>
                  <a:schemeClr val="tx1"/>
                </a:solidFill>
                <a:ea typeface="Calibri"/>
                <a:cs typeface="Arial"/>
              </a:rPr>
              <a:t> them all. </a:t>
            </a: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345460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1.7  E-Concept Of Decision Support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92500" lnSpcReduction="10000"/>
          </a:bodyPr>
          <a:lstStyle/>
          <a:p>
            <a:pPr algn="l">
              <a:lnSpc>
                <a:spcPct val="115000"/>
              </a:lnSpc>
              <a:spcAft>
                <a:spcPts val="1000"/>
              </a:spcAft>
            </a:pPr>
            <a:r>
              <a:rPr lang="en-US" sz="2400" b="1" dirty="0">
                <a:solidFill>
                  <a:schemeClr val="tx1"/>
                </a:solidFill>
                <a:ea typeface="Calibri"/>
                <a:cs typeface="Arial"/>
              </a:rPr>
              <a:t>WHY USE A DSS? </a:t>
            </a:r>
          </a:p>
          <a:p>
            <a:pPr algn="l">
              <a:lnSpc>
                <a:spcPct val="115000"/>
              </a:lnSpc>
              <a:spcAft>
                <a:spcPts val="1000"/>
              </a:spcAft>
            </a:pPr>
            <a:r>
              <a:rPr lang="en-US" sz="2400" dirty="0" smtClean="0">
                <a:solidFill>
                  <a:schemeClr val="tx1"/>
                </a:solidFill>
                <a:ea typeface="Calibri"/>
                <a:cs typeface="Arial"/>
              </a:rPr>
              <a:t>Surveys </a:t>
            </a:r>
            <a:r>
              <a:rPr lang="en-US" sz="2400" dirty="0">
                <a:solidFill>
                  <a:schemeClr val="tx1"/>
                </a:solidFill>
                <a:ea typeface="Calibri"/>
                <a:cs typeface="Arial"/>
              </a:rPr>
              <a:t>have identified the </a:t>
            </a:r>
            <a:r>
              <a:rPr lang="en-US" sz="2400" dirty="0">
                <a:solidFill>
                  <a:srgbClr val="FF0000"/>
                </a:solidFill>
                <a:ea typeface="Calibri"/>
                <a:cs typeface="Arial"/>
              </a:rPr>
              <a:t>many </a:t>
            </a:r>
            <a:r>
              <a:rPr lang="en-US" sz="2400" dirty="0" smtClean="0">
                <a:solidFill>
                  <a:srgbClr val="FF0000"/>
                </a:solidFill>
                <a:ea typeface="Calibri"/>
                <a:cs typeface="Arial"/>
              </a:rPr>
              <a:t>reasons </a:t>
            </a:r>
            <a:r>
              <a:rPr lang="en-US" sz="2400" dirty="0" smtClean="0">
                <a:solidFill>
                  <a:schemeClr val="tx1"/>
                </a:solidFill>
                <a:ea typeface="Calibri"/>
                <a:cs typeface="Arial"/>
              </a:rPr>
              <a:t>these </a:t>
            </a:r>
            <a:r>
              <a:rPr lang="en-US" sz="2400" dirty="0">
                <a:solidFill>
                  <a:schemeClr val="tx1"/>
                </a:solidFill>
                <a:ea typeface="Calibri"/>
                <a:cs typeface="Arial"/>
              </a:rPr>
              <a:t>include: </a:t>
            </a:r>
            <a:endParaRPr lang="en-US" sz="2400" dirty="0" smtClean="0">
              <a:solidFill>
                <a:schemeClr val="tx1"/>
              </a:solidFill>
              <a:ea typeface="Calibri"/>
              <a:cs typeface="Arial"/>
            </a:endParaRP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Competition</a:t>
            </a:r>
            <a:r>
              <a:rPr lang="en-US" sz="2400" dirty="0" smtClean="0">
                <a:solidFill>
                  <a:schemeClr val="tx1"/>
                </a:solidFill>
                <a:ea typeface="Calibri"/>
                <a:cs typeface="Arial"/>
              </a:rPr>
              <a:t> </a:t>
            </a:r>
            <a:r>
              <a:rPr lang="en-US" sz="2400" dirty="0">
                <a:solidFill>
                  <a:schemeClr val="tx1"/>
                </a:solidFill>
                <a:ea typeface="Calibri"/>
                <a:cs typeface="Arial"/>
              </a:rPr>
              <a:t>has increased</a:t>
            </a:r>
            <a:r>
              <a:rPr lang="en-US" sz="2400" dirty="0" smtClean="0">
                <a:solidFill>
                  <a:schemeClr val="tx1"/>
                </a:solidFill>
                <a:ea typeface="Calibri"/>
                <a:cs typeface="Arial"/>
              </a:rPr>
              <a:t>..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Existing </a:t>
            </a:r>
            <a:r>
              <a:rPr lang="en-US" sz="2400" dirty="0">
                <a:solidFill>
                  <a:srgbClr val="FF0000"/>
                </a:solidFill>
                <a:ea typeface="Calibri"/>
                <a:cs typeface="Arial"/>
              </a:rPr>
              <a:t>systems do not support</a:t>
            </a:r>
            <a:r>
              <a:rPr lang="en-US" sz="2400" dirty="0">
                <a:solidFill>
                  <a:schemeClr val="tx1"/>
                </a:solidFill>
                <a:ea typeface="Calibri"/>
                <a:cs typeface="Arial"/>
              </a:rPr>
              <a:t> </a:t>
            </a:r>
            <a:r>
              <a:rPr lang="en-US" sz="2400" dirty="0">
                <a:solidFill>
                  <a:srgbClr val="FF0000"/>
                </a:solidFill>
                <a:ea typeface="Calibri"/>
                <a:cs typeface="Arial"/>
              </a:rPr>
              <a:t>decision-making</a:t>
            </a:r>
            <a:r>
              <a:rPr lang="en-US" sz="2400" dirty="0">
                <a:solidFill>
                  <a:schemeClr val="tx1"/>
                </a:solidFill>
                <a:ea typeface="Calibri"/>
                <a:cs typeface="Arial"/>
              </a:rPr>
              <a:t>. </a:t>
            </a:r>
            <a:r>
              <a:rPr lang="en-US" sz="2400" dirty="0" smtClean="0">
                <a:solidFill>
                  <a:schemeClr val="tx1"/>
                </a:solidFill>
                <a:ea typeface="Calibri"/>
                <a:cs typeface="Arial"/>
              </a:rPr>
              <a:t> The </a:t>
            </a:r>
            <a:r>
              <a:rPr lang="en-US" sz="2400" dirty="0">
                <a:solidFill>
                  <a:schemeClr val="tx1"/>
                </a:solidFill>
                <a:ea typeface="Calibri"/>
                <a:cs typeface="Arial"/>
              </a:rPr>
              <a:t>Information systems department is too busy and cannot address all </a:t>
            </a:r>
            <a:r>
              <a:rPr lang="en-US" sz="2400" dirty="0">
                <a:solidFill>
                  <a:srgbClr val="FF0000"/>
                </a:solidFill>
                <a:ea typeface="Calibri"/>
                <a:cs typeface="Arial"/>
              </a:rPr>
              <a:t>management</a:t>
            </a:r>
            <a:r>
              <a:rPr lang="en-US" sz="2400" dirty="0">
                <a:solidFill>
                  <a:schemeClr val="tx1"/>
                </a:solidFill>
                <a:ea typeface="Calibri"/>
                <a:cs typeface="Arial"/>
              </a:rPr>
              <a:t> inquiries.  </a:t>
            </a:r>
            <a:endParaRPr lang="en-US" sz="2400" dirty="0" smtClean="0">
              <a:solidFill>
                <a:schemeClr val="tx1"/>
              </a:solidFill>
              <a:ea typeface="Calibri"/>
              <a:cs typeface="Arial"/>
            </a:endParaRP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Special</a:t>
            </a:r>
            <a:r>
              <a:rPr lang="en-US" sz="2400" dirty="0" smtClean="0">
                <a:solidFill>
                  <a:schemeClr val="tx1"/>
                </a:solidFill>
                <a:ea typeface="Calibri"/>
                <a:cs typeface="Arial"/>
              </a:rPr>
              <a:t> </a:t>
            </a:r>
            <a:r>
              <a:rPr lang="en-US" sz="2400" dirty="0">
                <a:solidFill>
                  <a:srgbClr val="FF0000"/>
                </a:solidFill>
                <a:ea typeface="Calibri"/>
                <a:cs typeface="Arial"/>
              </a:rPr>
              <a:t>analysis</a:t>
            </a:r>
            <a:r>
              <a:rPr lang="en-US" sz="2400" dirty="0">
                <a:solidFill>
                  <a:schemeClr val="tx1"/>
                </a:solidFill>
                <a:ea typeface="Calibri"/>
                <a:cs typeface="Arial"/>
              </a:rPr>
              <a:t> of profitability and efficiency is </a:t>
            </a:r>
            <a:r>
              <a:rPr lang="en-US" sz="2400" dirty="0">
                <a:solidFill>
                  <a:srgbClr val="FF0000"/>
                </a:solidFill>
                <a:ea typeface="Calibri"/>
                <a:cs typeface="Arial"/>
              </a:rPr>
              <a:t>needed</a:t>
            </a:r>
            <a:r>
              <a:rPr lang="en-US" sz="2400" dirty="0">
                <a:solidFill>
                  <a:schemeClr val="tx1"/>
                </a:solidFill>
                <a:ea typeface="Calibri"/>
                <a:cs typeface="Arial"/>
              </a:rPr>
              <a:t>. </a:t>
            </a:r>
            <a:endParaRPr lang="en-US" sz="2400" dirty="0" smtClean="0">
              <a:solidFill>
                <a:schemeClr val="tx1"/>
              </a:solidFill>
              <a:ea typeface="Calibri"/>
              <a:cs typeface="Arial"/>
            </a:endParaRP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Accurate</a:t>
            </a:r>
            <a:r>
              <a:rPr lang="en-US" sz="2400" dirty="0" smtClean="0">
                <a:solidFill>
                  <a:schemeClr val="tx1"/>
                </a:solidFill>
                <a:ea typeface="Calibri"/>
                <a:cs typeface="Arial"/>
              </a:rPr>
              <a:t> </a:t>
            </a:r>
            <a:r>
              <a:rPr lang="en-US" sz="2400" dirty="0">
                <a:solidFill>
                  <a:schemeClr val="tx1"/>
                </a:solidFill>
                <a:ea typeface="Calibri"/>
                <a:cs typeface="Arial"/>
              </a:rPr>
              <a:t>information is </a:t>
            </a:r>
            <a:r>
              <a:rPr lang="en-US" sz="2400" dirty="0">
                <a:solidFill>
                  <a:srgbClr val="FF0000"/>
                </a:solidFill>
                <a:ea typeface="Calibri"/>
                <a:cs typeface="Arial"/>
              </a:rPr>
              <a:t>needed</a:t>
            </a:r>
            <a:r>
              <a:rPr lang="en-US" sz="2400" dirty="0">
                <a:solidFill>
                  <a:schemeClr val="tx1"/>
                </a:solidFill>
                <a:ea typeface="Calibri"/>
                <a:cs typeface="Arial"/>
              </a:rPr>
              <a:t>. </a:t>
            </a:r>
            <a:endParaRPr lang="en-US" sz="2400" dirty="0" smtClean="0">
              <a:solidFill>
                <a:schemeClr val="tx1"/>
              </a:solidFill>
              <a:ea typeface="Calibri"/>
              <a:cs typeface="Arial"/>
            </a:endParaRPr>
          </a:p>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DSS </a:t>
            </a:r>
            <a:r>
              <a:rPr lang="en-US" sz="2400" dirty="0">
                <a:solidFill>
                  <a:schemeClr val="tx1"/>
                </a:solidFill>
                <a:ea typeface="Calibri"/>
                <a:cs typeface="Arial"/>
              </a:rPr>
              <a:t>is viewed as an organizational </a:t>
            </a:r>
            <a:r>
              <a:rPr lang="en-US" sz="2400" dirty="0">
                <a:solidFill>
                  <a:srgbClr val="FF0000"/>
                </a:solidFill>
                <a:ea typeface="Calibri"/>
                <a:cs typeface="Arial"/>
              </a:rPr>
              <a:t>winner</a:t>
            </a:r>
            <a:r>
              <a:rPr lang="en-US" sz="2400" dirty="0">
                <a:solidFill>
                  <a:schemeClr val="tx1"/>
                </a:solidFill>
                <a:ea typeface="Calibri"/>
                <a:cs typeface="Aria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40919249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1.7  E-Concept Of Decision Support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lnSpcReduction="10000"/>
          </a:bodyPr>
          <a:lstStyle/>
          <a:p>
            <a:pPr algn="l">
              <a:lnSpc>
                <a:spcPct val="115000"/>
              </a:lnSpc>
              <a:spcAft>
                <a:spcPts val="1000"/>
              </a:spcAft>
            </a:pPr>
            <a:r>
              <a:rPr lang="en-US" sz="2400" b="1" dirty="0">
                <a:solidFill>
                  <a:schemeClr val="tx1"/>
                </a:solidFill>
                <a:ea typeface="Calibri"/>
                <a:cs typeface="Arial"/>
              </a:rPr>
              <a:t>WHY USE A DSS? </a:t>
            </a:r>
          </a:p>
          <a:p>
            <a:pPr marL="457200" indent="-457200" algn="l">
              <a:lnSpc>
                <a:spcPct val="115000"/>
              </a:lnSpc>
              <a:spcAft>
                <a:spcPts val="1000"/>
              </a:spcAft>
              <a:buFont typeface="+mj-lt"/>
              <a:buAutoNum type="arabicPeriod" startAt="6"/>
            </a:pPr>
            <a:r>
              <a:rPr lang="en-US" sz="2400" dirty="0" smtClean="0">
                <a:solidFill>
                  <a:schemeClr val="tx1"/>
                </a:solidFill>
                <a:ea typeface="Calibri"/>
                <a:cs typeface="Arial"/>
              </a:rPr>
              <a:t>Management </a:t>
            </a:r>
            <a:r>
              <a:rPr lang="en-US" sz="2400" dirty="0" smtClean="0">
                <a:solidFill>
                  <a:srgbClr val="FF0000"/>
                </a:solidFill>
                <a:ea typeface="Calibri"/>
                <a:cs typeface="Arial"/>
              </a:rPr>
              <a:t>mandates </a:t>
            </a:r>
            <a:r>
              <a:rPr lang="en-US" sz="2400" dirty="0" smtClean="0">
                <a:solidFill>
                  <a:srgbClr val="FF0000"/>
                </a:solidFill>
                <a:ea typeface="Calibri"/>
                <a:cs typeface="Arial"/>
              </a:rPr>
              <a:t>(authorized) / </a:t>
            </a:r>
            <a:r>
              <a:rPr lang="en-US" sz="2400" dirty="0" smtClean="0">
                <a:solidFill>
                  <a:srgbClr val="FF0000"/>
                </a:solidFill>
                <a:ea typeface="Calibri"/>
                <a:cs typeface="Arial"/>
              </a:rPr>
              <a:t>order </a:t>
            </a:r>
            <a:r>
              <a:rPr lang="en-US" sz="2400" dirty="0" smtClean="0">
                <a:solidFill>
                  <a:schemeClr val="tx1"/>
                </a:solidFill>
                <a:ea typeface="Calibri"/>
                <a:cs typeface="Arial"/>
              </a:rPr>
              <a:t> </a:t>
            </a:r>
            <a:r>
              <a:rPr lang="en-US" sz="2400" dirty="0">
                <a:solidFill>
                  <a:schemeClr val="tx1"/>
                </a:solidFill>
                <a:ea typeface="Calibri"/>
                <a:cs typeface="Arial"/>
              </a:rPr>
              <a:t>a DSS</a:t>
            </a:r>
            <a:r>
              <a:rPr lang="en-US" sz="2400" dirty="0" smtClean="0">
                <a:solidFill>
                  <a:schemeClr val="tx1"/>
                </a:solidFill>
                <a:ea typeface="Calibri"/>
                <a:cs typeface="Arial"/>
              </a:rPr>
              <a:t>. </a:t>
            </a:r>
          </a:p>
          <a:p>
            <a:pPr marL="457200" indent="-457200" algn="l">
              <a:lnSpc>
                <a:spcPct val="115000"/>
              </a:lnSpc>
              <a:spcAft>
                <a:spcPts val="1000"/>
              </a:spcAft>
              <a:buFont typeface="+mj-lt"/>
              <a:buAutoNum type="arabicPeriod" startAt="6"/>
            </a:pPr>
            <a:r>
              <a:rPr lang="en-US" sz="2400" dirty="0" smtClean="0">
                <a:solidFill>
                  <a:schemeClr val="tx1"/>
                </a:solidFill>
                <a:ea typeface="Calibri"/>
                <a:cs typeface="Arial"/>
              </a:rPr>
              <a:t>Higher </a:t>
            </a:r>
            <a:r>
              <a:rPr lang="en-US" sz="2400" dirty="0">
                <a:solidFill>
                  <a:schemeClr val="tx1"/>
                </a:solidFill>
                <a:ea typeface="Calibri"/>
                <a:cs typeface="Arial"/>
              </a:rPr>
              <a:t>decision </a:t>
            </a:r>
            <a:r>
              <a:rPr lang="en-US" sz="2400" dirty="0" smtClean="0">
                <a:solidFill>
                  <a:srgbClr val="FF0000"/>
                </a:solidFill>
                <a:ea typeface="Calibri"/>
                <a:cs typeface="Arial"/>
              </a:rPr>
              <a:t>quality</a:t>
            </a:r>
            <a:r>
              <a:rPr lang="en-US" sz="2400" dirty="0" smtClean="0">
                <a:solidFill>
                  <a:schemeClr val="tx1"/>
                </a:solidFill>
                <a:ea typeface="Calibri"/>
                <a:cs typeface="Arial"/>
              </a:rPr>
              <a:t>. </a:t>
            </a:r>
            <a:endParaRPr lang="en-US" sz="2400" dirty="0" smtClean="0">
              <a:solidFill>
                <a:schemeClr val="tx1"/>
              </a:solidFill>
              <a:ea typeface="Calibri"/>
              <a:cs typeface="Arial"/>
            </a:endParaRPr>
          </a:p>
          <a:p>
            <a:pPr marL="457200" indent="-457200" algn="l">
              <a:lnSpc>
                <a:spcPct val="115000"/>
              </a:lnSpc>
              <a:spcAft>
                <a:spcPts val="1000"/>
              </a:spcAft>
              <a:buFont typeface="+mj-lt"/>
              <a:buAutoNum type="arabicPeriod" startAt="6"/>
            </a:pPr>
            <a:r>
              <a:rPr lang="en-US" sz="2400" dirty="0" smtClean="0">
                <a:solidFill>
                  <a:srgbClr val="FF0000"/>
                </a:solidFill>
                <a:ea typeface="Calibri"/>
                <a:cs typeface="Arial"/>
              </a:rPr>
              <a:t>Improved</a:t>
            </a:r>
            <a:r>
              <a:rPr lang="en-US" sz="2400" dirty="0" smtClean="0">
                <a:solidFill>
                  <a:schemeClr val="tx1"/>
                </a:solidFill>
                <a:ea typeface="Calibri"/>
                <a:cs typeface="Arial"/>
              </a:rPr>
              <a:t> </a:t>
            </a:r>
            <a:r>
              <a:rPr lang="en-US" sz="2400" dirty="0">
                <a:solidFill>
                  <a:srgbClr val="FF0000"/>
                </a:solidFill>
                <a:ea typeface="Calibri"/>
                <a:cs typeface="Arial"/>
              </a:rPr>
              <a:t>communication</a:t>
            </a:r>
            <a:r>
              <a:rPr lang="en-US" sz="2400" dirty="0">
                <a:solidFill>
                  <a:schemeClr val="tx1"/>
                </a:solidFill>
                <a:ea typeface="Calibri"/>
                <a:cs typeface="Arial"/>
              </a:rPr>
              <a:t>. </a:t>
            </a:r>
            <a:r>
              <a:rPr lang="en-US" sz="2400" dirty="0" smtClean="0">
                <a:solidFill>
                  <a:schemeClr val="tx1"/>
                </a:solidFill>
                <a:ea typeface="Calibri"/>
                <a:cs typeface="Arial"/>
              </a:rPr>
              <a:t> </a:t>
            </a:r>
          </a:p>
          <a:p>
            <a:pPr marL="457200" indent="-457200" algn="l">
              <a:lnSpc>
                <a:spcPct val="115000"/>
              </a:lnSpc>
              <a:spcAft>
                <a:spcPts val="1000"/>
              </a:spcAft>
              <a:buFont typeface="+mj-lt"/>
              <a:buAutoNum type="arabicPeriod" startAt="6"/>
            </a:pPr>
            <a:r>
              <a:rPr lang="en-US" sz="2400" dirty="0" smtClean="0">
                <a:solidFill>
                  <a:srgbClr val="FF0000"/>
                </a:solidFill>
                <a:ea typeface="Calibri"/>
                <a:cs typeface="Arial"/>
              </a:rPr>
              <a:t>Improved</a:t>
            </a:r>
            <a:r>
              <a:rPr lang="en-US" sz="2400" dirty="0" smtClean="0">
                <a:solidFill>
                  <a:schemeClr val="tx1"/>
                </a:solidFill>
                <a:ea typeface="Calibri"/>
                <a:cs typeface="Arial"/>
              </a:rPr>
              <a:t> </a:t>
            </a:r>
            <a:r>
              <a:rPr lang="en-US" sz="2400" dirty="0">
                <a:solidFill>
                  <a:schemeClr val="tx1"/>
                </a:solidFill>
                <a:ea typeface="Calibri"/>
                <a:cs typeface="Arial"/>
              </a:rPr>
              <a:t>customer and employee </a:t>
            </a:r>
            <a:r>
              <a:rPr lang="en-US" sz="2400" dirty="0">
                <a:solidFill>
                  <a:srgbClr val="FF0000"/>
                </a:solidFill>
                <a:ea typeface="Calibri"/>
                <a:cs typeface="Arial"/>
              </a:rPr>
              <a:t>satisfaction</a:t>
            </a:r>
            <a:r>
              <a:rPr lang="en-US" sz="2400" dirty="0" smtClean="0">
                <a:solidFill>
                  <a:schemeClr val="tx1"/>
                </a:solidFill>
                <a:ea typeface="Calibri"/>
                <a:cs typeface="Arial"/>
              </a:rPr>
              <a:t>. </a:t>
            </a:r>
          </a:p>
          <a:p>
            <a:pPr marL="457200" indent="-457200" algn="l">
              <a:lnSpc>
                <a:spcPct val="115000"/>
              </a:lnSpc>
              <a:spcAft>
                <a:spcPts val="1000"/>
              </a:spcAft>
              <a:buFont typeface="+mj-lt"/>
              <a:buAutoNum type="arabicPeriod" startAt="6"/>
            </a:pPr>
            <a:r>
              <a:rPr lang="en-US" sz="2400" dirty="0" smtClean="0">
                <a:solidFill>
                  <a:srgbClr val="FF0000"/>
                </a:solidFill>
                <a:ea typeface="Calibri"/>
                <a:cs typeface="Arial"/>
              </a:rPr>
              <a:t>Timely</a:t>
            </a:r>
            <a:r>
              <a:rPr lang="en-US" sz="2400" dirty="0" smtClean="0">
                <a:solidFill>
                  <a:schemeClr val="tx1"/>
                </a:solidFill>
                <a:ea typeface="Calibri"/>
                <a:cs typeface="Arial"/>
              </a:rPr>
              <a:t> </a:t>
            </a:r>
            <a:r>
              <a:rPr lang="en-US" sz="2400" dirty="0">
                <a:solidFill>
                  <a:schemeClr val="tx1"/>
                </a:solidFill>
                <a:ea typeface="Calibri"/>
                <a:cs typeface="Arial"/>
              </a:rPr>
              <a:t>information is provided. </a:t>
            </a:r>
            <a:endParaRPr lang="en-US" sz="2400" dirty="0" smtClean="0">
              <a:solidFill>
                <a:schemeClr val="tx1"/>
              </a:solidFill>
              <a:ea typeface="Calibri"/>
              <a:cs typeface="Arial"/>
            </a:endParaRPr>
          </a:p>
          <a:p>
            <a:pPr marL="457200" indent="-457200" algn="l">
              <a:lnSpc>
                <a:spcPct val="115000"/>
              </a:lnSpc>
              <a:spcAft>
                <a:spcPts val="1000"/>
              </a:spcAft>
              <a:buFont typeface="+mj-lt"/>
              <a:buAutoNum type="arabicPeriod" startAt="6"/>
            </a:pPr>
            <a:r>
              <a:rPr lang="en-US" sz="2400" dirty="0" smtClean="0">
                <a:solidFill>
                  <a:srgbClr val="FF0000"/>
                </a:solidFill>
                <a:ea typeface="Calibri"/>
                <a:cs typeface="Arial"/>
              </a:rPr>
              <a:t>Cost</a:t>
            </a:r>
            <a:r>
              <a:rPr lang="en-US" sz="2400" dirty="0" smtClean="0">
                <a:solidFill>
                  <a:schemeClr val="tx1"/>
                </a:solidFill>
                <a:ea typeface="Calibri"/>
                <a:cs typeface="Arial"/>
              </a:rPr>
              <a:t> </a:t>
            </a:r>
            <a:r>
              <a:rPr lang="en-US" sz="2400" dirty="0">
                <a:solidFill>
                  <a:srgbClr val="FF0000"/>
                </a:solidFill>
                <a:ea typeface="Calibri"/>
                <a:cs typeface="Arial"/>
              </a:rPr>
              <a:t>reduction</a:t>
            </a:r>
            <a:r>
              <a:rPr lang="en-US" sz="2400" dirty="0">
                <a:solidFill>
                  <a:schemeClr val="tx1"/>
                </a:solidFill>
                <a:ea typeface="Calibri"/>
                <a:cs typeface="Arial"/>
              </a:rPr>
              <a:t> is achieved (cost and timesaving, increased productivity). </a:t>
            </a: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462399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8001000" cy="990600"/>
          </a:xfrm>
          <a:blipFill>
            <a:blip r:embed="rId2"/>
            <a:tile tx="0" ty="0" sx="100000" sy="100000" flip="none" algn="tl"/>
          </a:blipFill>
        </p:spPr>
        <p:txBody>
          <a:bodyPr>
            <a:noAutofit/>
          </a:bodyPr>
          <a:lstStyle/>
          <a:p>
            <a:r>
              <a:rPr lang="en-US" sz="2800" dirty="0" smtClean="0">
                <a:solidFill>
                  <a:srgbClr val="00B050"/>
                </a:solidFill>
              </a:rPr>
              <a:t>1.3 Managerial Decision-making And Information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lnSpcReduction="10000"/>
          </a:bodyPr>
          <a:lstStyle/>
          <a:p>
            <a:pPr marL="342900" indent="-342900" algn="l">
              <a:lnSpc>
                <a:spcPct val="115000"/>
              </a:lnSpc>
              <a:spcAft>
                <a:spcPts val="1000"/>
              </a:spcAft>
              <a:buFont typeface="Arial" pitchFamily="34" charset="0"/>
              <a:buChar char="•"/>
            </a:pPr>
            <a:r>
              <a:rPr lang="en-US" sz="2400" b="1" dirty="0">
                <a:solidFill>
                  <a:schemeClr val="tx1"/>
                </a:solidFill>
                <a:ea typeface="Calibri"/>
                <a:cs typeface="Arial"/>
              </a:rPr>
              <a:t>Management</a:t>
            </a:r>
            <a:r>
              <a:rPr lang="en-US" sz="2400" dirty="0">
                <a:solidFill>
                  <a:schemeClr val="tx1"/>
                </a:solidFill>
                <a:ea typeface="Calibri"/>
                <a:cs typeface="Arial"/>
              </a:rPr>
              <a:t> is a </a:t>
            </a:r>
            <a:r>
              <a:rPr lang="en-US" sz="2400" dirty="0">
                <a:solidFill>
                  <a:srgbClr val="FF0000"/>
                </a:solidFill>
                <a:ea typeface="Calibri"/>
                <a:cs typeface="Arial"/>
              </a:rPr>
              <a:t>process</a:t>
            </a:r>
            <a:r>
              <a:rPr lang="en-US" sz="2400" dirty="0">
                <a:solidFill>
                  <a:schemeClr val="tx1"/>
                </a:solidFill>
                <a:ea typeface="Calibri"/>
                <a:cs typeface="Arial"/>
              </a:rPr>
              <a:t> by which organizational goals are achieved using resources.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The </a:t>
            </a:r>
            <a:r>
              <a:rPr lang="en-US" sz="2400" dirty="0">
                <a:solidFill>
                  <a:schemeClr val="tx1"/>
                </a:solidFill>
                <a:ea typeface="Calibri"/>
                <a:cs typeface="Arial"/>
              </a:rPr>
              <a:t>resources are considered </a:t>
            </a:r>
            <a:r>
              <a:rPr lang="en-US" sz="2400" dirty="0">
                <a:solidFill>
                  <a:srgbClr val="FF0000"/>
                </a:solidFill>
                <a:ea typeface="Calibri"/>
                <a:cs typeface="Arial"/>
              </a:rPr>
              <a:t>inputs</a:t>
            </a:r>
            <a:r>
              <a:rPr lang="en-US" sz="2400" dirty="0">
                <a:solidFill>
                  <a:schemeClr val="tx1"/>
                </a:solidFill>
                <a:ea typeface="Calibri"/>
                <a:cs typeface="Arial"/>
              </a:rPr>
              <a:t>, and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The </a:t>
            </a:r>
            <a:r>
              <a:rPr lang="en-US" sz="2400" dirty="0" smtClean="0">
                <a:solidFill>
                  <a:srgbClr val="FF0000"/>
                </a:solidFill>
                <a:ea typeface="Calibri"/>
                <a:cs typeface="Arial"/>
              </a:rPr>
              <a:t>goals</a:t>
            </a:r>
            <a:r>
              <a:rPr lang="en-US" sz="2400" dirty="0" smtClean="0">
                <a:solidFill>
                  <a:schemeClr val="tx1"/>
                </a:solidFill>
                <a:ea typeface="Calibri"/>
                <a:cs typeface="Arial"/>
              </a:rPr>
              <a:t> </a:t>
            </a:r>
            <a:r>
              <a:rPr lang="en-US" sz="2400" dirty="0">
                <a:solidFill>
                  <a:schemeClr val="tx1"/>
                </a:solidFill>
                <a:ea typeface="Calibri"/>
                <a:cs typeface="Arial"/>
              </a:rPr>
              <a:t>is viewed as the output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The </a:t>
            </a:r>
            <a:r>
              <a:rPr lang="en-US" sz="2400" dirty="0">
                <a:solidFill>
                  <a:schemeClr val="tx1"/>
                </a:solidFill>
                <a:ea typeface="Calibri"/>
                <a:cs typeface="Arial"/>
              </a:rPr>
              <a:t>degree of success </a:t>
            </a:r>
            <a:r>
              <a:rPr lang="en-US" sz="2400" dirty="0" smtClean="0">
                <a:solidFill>
                  <a:schemeClr val="tx1"/>
                </a:solidFill>
                <a:ea typeface="Calibri"/>
                <a:cs typeface="Arial"/>
              </a:rPr>
              <a:t>measured </a:t>
            </a:r>
            <a:r>
              <a:rPr lang="en-US" sz="2400" dirty="0">
                <a:solidFill>
                  <a:schemeClr val="tx1"/>
                </a:solidFill>
                <a:ea typeface="Calibri"/>
                <a:cs typeface="Arial"/>
              </a:rPr>
              <a:t>by the </a:t>
            </a:r>
            <a:r>
              <a:rPr lang="en-US" sz="2400" dirty="0">
                <a:solidFill>
                  <a:srgbClr val="FF0000"/>
                </a:solidFill>
                <a:ea typeface="Calibri"/>
                <a:cs typeface="Arial"/>
              </a:rPr>
              <a:t>ratio</a:t>
            </a:r>
            <a:r>
              <a:rPr lang="en-US" sz="2400" dirty="0">
                <a:solidFill>
                  <a:schemeClr val="tx1"/>
                </a:solidFill>
                <a:ea typeface="Calibri"/>
                <a:cs typeface="Arial"/>
              </a:rPr>
              <a:t> of outputs to </a:t>
            </a:r>
            <a:r>
              <a:rPr lang="en-US" sz="2400" dirty="0" smtClean="0">
                <a:solidFill>
                  <a:schemeClr val="tx1"/>
                </a:solidFill>
                <a:ea typeface="Calibri"/>
                <a:cs typeface="Arial"/>
              </a:rPr>
              <a:t>inputs is called </a:t>
            </a:r>
            <a:r>
              <a:rPr lang="en-US" sz="2400" dirty="0">
                <a:solidFill>
                  <a:schemeClr val="tx1"/>
                </a:solidFill>
                <a:ea typeface="Calibri"/>
                <a:cs typeface="Arial"/>
              </a:rPr>
              <a:t>the organization's productivity</a:t>
            </a:r>
            <a:r>
              <a:rPr lang="en-US" sz="2400" dirty="0" smtClean="0">
                <a:solidFill>
                  <a:schemeClr val="tx1"/>
                </a:solidFill>
                <a:ea typeface="Calibri"/>
                <a:cs typeface="Arial"/>
              </a:rPr>
              <a:t>.</a:t>
            </a: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Productivity is also a very important issue at the </a:t>
            </a:r>
            <a:r>
              <a:rPr lang="en-US" sz="2400" dirty="0">
                <a:solidFill>
                  <a:srgbClr val="FF0000"/>
                </a:solidFill>
                <a:ea typeface="Calibri"/>
                <a:cs typeface="Arial"/>
              </a:rPr>
              <a:t>national</a:t>
            </a:r>
            <a:r>
              <a:rPr lang="en-US" sz="2400" dirty="0">
                <a:solidFill>
                  <a:schemeClr val="tx1"/>
                </a:solidFill>
                <a:ea typeface="Calibri"/>
                <a:cs typeface="Arial"/>
              </a:rPr>
              <a:t> </a:t>
            </a:r>
            <a:r>
              <a:rPr lang="en-US" sz="2400" dirty="0" smtClean="0">
                <a:solidFill>
                  <a:schemeClr val="tx1"/>
                </a:solidFill>
                <a:ea typeface="Calibri"/>
                <a:cs typeface="Arial"/>
              </a:rPr>
              <a:t>level</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National </a:t>
            </a:r>
            <a:r>
              <a:rPr lang="en-US" sz="2400" dirty="0">
                <a:solidFill>
                  <a:schemeClr val="tx1"/>
                </a:solidFill>
                <a:ea typeface="Calibri"/>
                <a:cs typeface="Arial"/>
              </a:rPr>
              <a:t>productivity is the </a:t>
            </a:r>
            <a:r>
              <a:rPr lang="en-US" sz="2400" dirty="0">
                <a:solidFill>
                  <a:srgbClr val="FF0000"/>
                </a:solidFill>
                <a:ea typeface="Calibri"/>
                <a:cs typeface="Arial"/>
              </a:rPr>
              <a:t>aggregate</a:t>
            </a:r>
            <a:r>
              <a:rPr lang="en-US" sz="2400" dirty="0">
                <a:solidFill>
                  <a:schemeClr val="tx1"/>
                </a:solidFill>
                <a:ea typeface="Calibri"/>
                <a:cs typeface="Arial"/>
              </a:rPr>
              <a:t> of the productivity of all the people and organizations in the </a:t>
            </a:r>
            <a:r>
              <a:rPr lang="en-US" sz="2400" dirty="0" smtClean="0">
                <a:solidFill>
                  <a:schemeClr val="tx1"/>
                </a:solidFill>
                <a:ea typeface="Calibri"/>
                <a:cs typeface="Arial"/>
              </a:rPr>
              <a:t>country.</a:t>
            </a:r>
            <a:endParaRPr lang="en-US" sz="24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Date Placeholder 4"/>
          <p:cNvSpPr>
            <a:spLocks noGrp="1"/>
          </p:cNvSpPr>
          <p:nvPr>
            <p:ph type="dt" sz="half" idx="10"/>
          </p:nvPr>
        </p:nvSpPr>
        <p:spPr/>
        <p:txBody>
          <a:bodyPr/>
          <a:lstStyle/>
          <a:p>
            <a:r>
              <a:rPr lang="ar-IQ" smtClean="0"/>
              <a:t>Prof Dr Taleb Obaid</a:t>
            </a:r>
            <a:endParaRPr lang="en-US"/>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615769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1.8 Group Support Systems </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Groups make </a:t>
            </a:r>
            <a:r>
              <a:rPr lang="en-US" sz="2400" dirty="0">
                <a:solidFill>
                  <a:srgbClr val="FF0000"/>
                </a:solidFill>
                <a:ea typeface="Calibri"/>
                <a:cs typeface="Arial"/>
              </a:rPr>
              <a:t>many</a:t>
            </a:r>
            <a:r>
              <a:rPr lang="en-US" sz="2400" dirty="0">
                <a:solidFill>
                  <a:schemeClr val="tx1"/>
                </a:solidFill>
                <a:ea typeface="Calibri"/>
                <a:cs typeface="Arial"/>
              </a:rPr>
              <a:t> </a:t>
            </a:r>
            <a:r>
              <a:rPr lang="en-US" sz="2400" dirty="0">
                <a:solidFill>
                  <a:srgbClr val="FF0000"/>
                </a:solidFill>
                <a:ea typeface="Calibri"/>
                <a:cs typeface="Arial"/>
              </a:rPr>
              <a:t>major</a:t>
            </a:r>
            <a:r>
              <a:rPr lang="en-US" sz="2400" dirty="0">
                <a:solidFill>
                  <a:schemeClr val="tx1"/>
                </a:solidFill>
                <a:ea typeface="Calibri"/>
                <a:cs typeface="Arial"/>
              </a:rPr>
              <a:t> </a:t>
            </a:r>
            <a:r>
              <a:rPr lang="en-US" sz="2400" dirty="0">
                <a:solidFill>
                  <a:srgbClr val="FF0000"/>
                </a:solidFill>
                <a:ea typeface="Calibri"/>
                <a:cs typeface="Arial"/>
              </a:rPr>
              <a:t>decisions</a:t>
            </a:r>
            <a:r>
              <a:rPr lang="en-US" sz="2400" dirty="0">
                <a:solidFill>
                  <a:schemeClr val="tx1"/>
                </a:solidFill>
                <a:ea typeface="Calibri"/>
                <a:cs typeface="Arial"/>
              </a:rPr>
              <a:t> in organizations. Getting a group together in </a:t>
            </a:r>
            <a:r>
              <a:rPr lang="en-US" sz="2400" dirty="0">
                <a:solidFill>
                  <a:srgbClr val="FF0000"/>
                </a:solidFill>
                <a:ea typeface="Calibri"/>
                <a:cs typeface="Arial"/>
              </a:rPr>
              <a:t>one</a:t>
            </a:r>
            <a:r>
              <a:rPr lang="en-US" sz="2400" dirty="0">
                <a:solidFill>
                  <a:schemeClr val="tx1"/>
                </a:solidFill>
                <a:ea typeface="Calibri"/>
                <a:cs typeface="Arial"/>
              </a:rPr>
              <a:t> place and at one time can be </a:t>
            </a:r>
            <a:r>
              <a:rPr lang="en-US" sz="2400" dirty="0">
                <a:solidFill>
                  <a:srgbClr val="FF0000"/>
                </a:solidFill>
                <a:ea typeface="Calibri"/>
                <a:cs typeface="Arial"/>
              </a:rPr>
              <a:t>difficult</a:t>
            </a:r>
            <a:r>
              <a:rPr lang="en-US" sz="2400" dirty="0">
                <a:solidFill>
                  <a:schemeClr val="tx1"/>
                </a:solidFill>
                <a:ea typeface="Calibri"/>
                <a:cs typeface="Arial"/>
              </a:rPr>
              <a:t> and </a:t>
            </a:r>
            <a:r>
              <a:rPr lang="en-US" sz="2400" dirty="0">
                <a:solidFill>
                  <a:srgbClr val="FF0000"/>
                </a:solidFill>
                <a:ea typeface="Calibri"/>
                <a:cs typeface="Arial"/>
              </a:rPr>
              <a:t>expensive</a:t>
            </a:r>
            <a:r>
              <a:rPr lang="en-US" sz="2400" dirty="0">
                <a:solidFill>
                  <a:schemeClr val="tx1"/>
                </a:solidFill>
                <a:ea typeface="Calibri"/>
                <a:cs typeface="Arial"/>
              </a:rPr>
              <a:t>.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Attempts </a:t>
            </a:r>
            <a:r>
              <a:rPr lang="en-US" sz="2400" dirty="0">
                <a:solidFill>
                  <a:schemeClr val="tx1"/>
                </a:solidFill>
                <a:ea typeface="Calibri"/>
                <a:cs typeface="Arial"/>
              </a:rPr>
              <a:t>to </a:t>
            </a:r>
            <a:r>
              <a:rPr lang="en-US" sz="2400" dirty="0">
                <a:solidFill>
                  <a:srgbClr val="FF0000"/>
                </a:solidFill>
                <a:ea typeface="Calibri"/>
                <a:cs typeface="Arial"/>
              </a:rPr>
              <a:t>improve</a:t>
            </a:r>
            <a:r>
              <a:rPr lang="en-US" sz="2400" dirty="0">
                <a:solidFill>
                  <a:schemeClr val="tx1"/>
                </a:solidFill>
                <a:ea typeface="Calibri"/>
                <a:cs typeface="Arial"/>
              </a:rPr>
              <a:t> the work of groups with the </a:t>
            </a:r>
            <a:r>
              <a:rPr lang="en-US" sz="2400" dirty="0">
                <a:solidFill>
                  <a:srgbClr val="FF0000"/>
                </a:solidFill>
                <a:ea typeface="Calibri"/>
                <a:cs typeface="Arial"/>
              </a:rPr>
              <a:t>aid</a:t>
            </a:r>
            <a:r>
              <a:rPr lang="en-US" sz="2400" dirty="0">
                <a:solidFill>
                  <a:schemeClr val="tx1"/>
                </a:solidFill>
                <a:ea typeface="Calibri"/>
                <a:cs typeface="Arial"/>
              </a:rPr>
              <a:t> of information technology have been described as collaborative computing systems, </a:t>
            </a:r>
            <a:r>
              <a:rPr lang="en-US" sz="2400" dirty="0">
                <a:solidFill>
                  <a:srgbClr val="FF0000"/>
                </a:solidFill>
                <a:ea typeface="Calibri"/>
                <a:cs typeface="Arial"/>
              </a:rPr>
              <a:t>groupware</a:t>
            </a:r>
            <a:r>
              <a:rPr lang="en-US" sz="2400" dirty="0">
                <a:solidFill>
                  <a:schemeClr val="tx1"/>
                </a:solidFill>
                <a:ea typeface="Calibri"/>
                <a:cs typeface="Arial"/>
              </a:rPr>
              <a:t>, </a:t>
            </a:r>
            <a:r>
              <a:rPr lang="en-US" sz="2400" dirty="0">
                <a:solidFill>
                  <a:srgbClr val="FF0000"/>
                </a:solidFill>
                <a:ea typeface="Calibri"/>
                <a:cs typeface="Arial"/>
              </a:rPr>
              <a:t>electronic meeting </a:t>
            </a:r>
            <a:r>
              <a:rPr lang="en-US" sz="2400" dirty="0">
                <a:solidFill>
                  <a:schemeClr val="tx1"/>
                </a:solidFill>
                <a:ea typeface="Calibri"/>
                <a:cs typeface="Arial"/>
              </a:rPr>
              <a:t>systems, and </a:t>
            </a:r>
            <a:r>
              <a:rPr lang="en-US" sz="2400" dirty="0" smtClean="0">
                <a:solidFill>
                  <a:schemeClr val="tx1"/>
                </a:solidFill>
                <a:ea typeface="Calibri"/>
                <a:cs typeface="Arial"/>
              </a:rPr>
              <a:t>GSS.</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Most </a:t>
            </a:r>
            <a:r>
              <a:rPr lang="en-US" sz="2400" dirty="0">
                <a:solidFill>
                  <a:schemeClr val="tx1"/>
                </a:solidFill>
                <a:ea typeface="Calibri"/>
                <a:cs typeface="Arial"/>
              </a:rPr>
              <a:t>groupware currently </a:t>
            </a:r>
            <a:r>
              <a:rPr lang="en-US" sz="2400" dirty="0">
                <a:solidFill>
                  <a:srgbClr val="FF0000"/>
                </a:solidFill>
                <a:ea typeface="Calibri"/>
                <a:cs typeface="Arial"/>
              </a:rPr>
              <a:t>runs</a:t>
            </a:r>
            <a:r>
              <a:rPr lang="en-US" sz="2400" dirty="0">
                <a:solidFill>
                  <a:schemeClr val="tx1"/>
                </a:solidFill>
                <a:ea typeface="Calibri"/>
                <a:cs typeface="Arial"/>
              </a:rPr>
              <a:t> over the </a:t>
            </a:r>
            <a:r>
              <a:rPr lang="en-US" sz="2400" dirty="0">
                <a:solidFill>
                  <a:srgbClr val="FF0000"/>
                </a:solidFill>
                <a:ea typeface="Calibri"/>
                <a:cs typeface="Arial"/>
              </a:rPr>
              <a:t>Web</a:t>
            </a:r>
            <a:r>
              <a:rPr lang="en-US" sz="2400" dirty="0">
                <a:solidFill>
                  <a:schemeClr val="tx1"/>
                </a:solidFill>
                <a:ea typeface="Calibri"/>
                <a:cs typeface="Arial"/>
              </a:rPr>
              <a:t> and provides both </a:t>
            </a:r>
            <a:r>
              <a:rPr lang="en-US" sz="2400" dirty="0" smtClean="0">
                <a:solidFill>
                  <a:srgbClr val="FF0000"/>
                </a:solidFill>
                <a:ea typeface="Calibri"/>
                <a:cs typeface="Arial"/>
              </a:rPr>
              <a:t>video</a:t>
            </a:r>
            <a:r>
              <a:rPr lang="en-US" sz="2400" dirty="0" smtClean="0">
                <a:solidFill>
                  <a:schemeClr val="tx1"/>
                </a:solidFill>
                <a:ea typeface="Calibri"/>
                <a:cs typeface="Arial"/>
              </a:rPr>
              <a:t> </a:t>
            </a:r>
            <a:r>
              <a:rPr lang="en-US" sz="2400" dirty="0" smtClean="0">
                <a:solidFill>
                  <a:srgbClr val="FF0000"/>
                </a:solidFill>
                <a:ea typeface="Calibri"/>
                <a:cs typeface="Arial"/>
              </a:rPr>
              <a:t>conferencing</a:t>
            </a:r>
            <a:r>
              <a:rPr lang="en-US" sz="2400" dirty="0" smtClean="0">
                <a:solidFill>
                  <a:schemeClr val="tx1"/>
                </a:solidFill>
                <a:ea typeface="Calibri"/>
                <a:cs typeface="Arial"/>
              </a:rPr>
              <a:t> </a:t>
            </a:r>
            <a:r>
              <a:rPr lang="en-US" sz="2400" dirty="0">
                <a:solidFill>
                  <a:schemeClr val="tx1"/>
                </a:solidFill>
                <a:ea typeface="Calibri"/>
                <a:cs typeface="Arial"/>
              </a:rPr>
              <a:t>and </a:t>
            </a:r>
            <a:r>
              <a:rPr lang="en-US" sz="2400" dirty="0">
                <a:solidFill>
                  <a:srgbClr val="FF0000"/>
                </a:solidFill>
                <a:ea typeface="Calibri"/>
                <a:cs typeface="Arial"/>
              </a:rPr>
              <a:t>audio</a:t>
            </a:r>
            <a:r>
              <a:rPr lang="en-US" sz="2400" dirty="0">
                <a:solidFill>
                  <a:schemeClr val="tx1"/>
                </a:solidFill>
                <a:ea typeface="Calibri"/>
                <a:cs typeface="Arial"/>
              </a:rPr>
              <a:t> </a:t>
            </a:r>
            <a:r>
              <a:rPr lang="en-US" sz="2400" dirty="0" smtClean="0">
                <a:solidFill>
                  <a:srgbClr val="FF0000"/>
                </a:solidFill>
                <a:ea typeface="Calibri"/>
                <a:cs typeface="Arial"/>
              </a:rPr>
              <a:t>conferencing</a:t>
            </a:r>
            <a:r>
              <a:rPr lang="en-US" sz="2400" dirty="0" smtClean="0">
                <a:solidFill>
                  <a:schemeClr val="tx1"/>
                </a:solidFill>
                <a:ea typeface="Calibri"/>
                <a:cs typeface="Aria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1755631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1.9 Enterprise Information Systems (EIS) </a:t>
            </a:r>
            <a:endParaRPr lang="en-US" sz="2800" dirty="0">
              <a:solidFill>
                <a:srgbClr val="00B050"/>
              </a:solidFill>
            </a:endParaRPr>
          </a:p>
        </p:txBody>
      </p:sp>
      <p:sp>
        <p:nvSpPr>
          <p:cNvPr id="3" name="Subtitle 2"/>
          <p:cNvSpPr>
            <a:spLocks noGrp="1"/>
          </p:cNvSpPr>
          <p:nvPr>
            <p:ph type="subTitle" idx="1"/>
          </p:nvPr>
        </p:nvSpPr>
        <p:spPr>
          <a:xfrm>
            <a:off x="381000" y="1600200"/>
            <a:ext cx="8229600" cy="4800600"/>
          </a:xfrm>
          <a:noFill/>
        </p:spPr>
        <p:txBody>
          <a:bodyPr>
            <a:normAutofit fontScale="92500" lnSpcReduction="20000"/>
          </a:bodyPr>
          <a:lstStyle/>
          <a:p>
            <a:pPr algn="l">
              <a:lnSpc>
                <a:spcPct val="115000"/>
              </a:lnSpc>
              <a:spcAft>
                <a:spcPts val="1000"/>
              </a:spcAft>
            </a:pPr>
            <a:r>
              <a:rPr lang="en-US" sz="2400" dirty="0" smtClean="0">
                <a:solidFill>
                  <a:schemeClr val="tx1"/>
                </a:solidFill>
                <a:ea typeface="Calibri"/>
                <a:cs typeface="Arial"/>
              </a:rPr>
              <a:t>EIS  </a:t>
            </a:r>
            <a:r>
              <a:rPr lang="en-US" sz="2400" dirty="0">
                <a:solidFill>
                  <a:srgbClr val="FF0000"/>
                </a:solidFill>
                <a:ea typeface="Calibri"/>
                <a:cs typeface="Arial"/>
              </a:rPr>
              <a:t>evolved</a:t>
            </a:r>
            <a:r>
              <a:rPr lang="en-US" sz="2400" dirty="0">
                <a:solidFill>
                  <a:schemeClr val="tx1"/>
                </a:solidFill>
                <a:ea typeface="Calibri"/>
                <a:cs typeface="Arial"/>
              </a:rPr>
              <a:t> from executive information systems combined with </a:t>
            </a:r>
            <a:r>
              <a:rPr lang="en-US" sz="2400" dirty="0">
                <a:solidFill>
                  <a:srgbClr val="FF0000"/>
                </a:solidFill>
                <a:ea typeface="Calibri"/>
                <a:cs typeface="Arial"/>
              </a:rPr>
              <a:t>Web</a:t>
            </a:r>
            <a:r>
              <a:rPr lang="en-US" sz="2400" dirty="0">
                <a:solidFill>
                  <a:schemeClr val="tx1"/>
                </a:solidFill>
                <a:ea typeface="Calibri"/>
                <a:cs typeface="Arial"/>
              </a:rPr>
              <a:t> technologies. </a:t>
            </a:r>
            <a:r>
              <a:rPr lang="en-US" sz="2400" dirty="0" smtClean="0">
                <a:solidFill>
                  <a:schemeClr val="tx1"/>
                </a:solidFill>
                <a:ea typeface="Calibri"/>
                <a:cs typeface="Arial"/>
              </a:rPr>
              <a:t>EIS give </a:t>
            </a:r>
            <a:r>
              <a:rPr lang="en-US" sz="2400" dirty="0">
                <a:solidFill>
                  <a:srgbClr val="FF0000"/>
                </a:solidFill>
                <a:ea typeface="Calibri"/>
                <a:cs typeface="Arial"/>
              </a:rPr>
              <a:t>access</a:t>
            </a:r>
            <a:r>
              <a:rPr lang="en-US" sz="2400" dirty="0">
                <a:solidFill>
                  <a:schemeClr val="tx1"/>
                </a:solidFill>
                <a:ea typeface="Calibri"/>
                <a:cs typeface="Arial"/>
              </a:rPr>
              <a:t> to relevant enterprise-wide information that </a:t>
            </a:r>
            <a:r>
              <a:rPr lang="en-US" sz="2400" dirty="0">
                <a:solidFill>
                  <a:srgbClr val="FF0000"/>
                </a:solidFill>
                <a:ea typeface="Calibri"/>
                <a:cs typeface="Arial"/>
              </a:rPr>
              <a:t>individuals</a:t>
            </a:r>
            <a:r>
              <a:rPr lang="en-US" sz="2400" dirty="0">
                <a:solidFill>
                  <a:schemeClr val="tx1"/>
                </a:solidFill>
                <a:ea typeface="Calibri"/>
                <a:cs typeface="Arial"/>
              </a:rPr>
              <a:t> need to perform their tasks</a:t>
            </a:r>
            <a:r>
              <a:rPr lang="en-US" sz="2400" dirty="0" smtClean="0">
                <a:solidFill>
                  <a:schemeClr val="tx1"/>
                </a:solidFill>
                <a:ea typeface="Calibri"/>
                <a:cs typeface="Arial"/>
              </a:rPr>
              <a:t>.</a:t>
            </a:r>
          </a:p>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Provide </a:t>
            </a:r>
            <a:r>
              <a:rPr lang="en-US" sz="2400" dirty="0">
                <a:solidFill>
                  <a:schemeClr val="tx1"/>
                </a:solidFill>
                <a:ea typeface="Calibri"/>
                <a:cs typeface="Arial"/>
              </a:rPr>
              <a:t>an organizational </a:t>
            </a:r>
            <a:r>
              <a:rPr lang="en-US" sz="2400" dirty="0">
                <a:solidFill>
                  <a:srgbClr val="FF0000"/>
                </a:solidFill>
                <a:ea typeface="Calibri"/>
                <a:cs typeface="Arial"/>
              </a:rPr>
              <a:t>view</a:t>
            </a:r>
            <a:r>
              <a:rPr lang="en-US" sz="2400" dirty="0">
                <a:solidFill>
                  <a:schemeClr val="tx1"/>
                </a:solidFill>
                <a:ea typeface="Calibri"/>
                <a:cs typeface="Arial"/>
              </a:rPr>
              <a:t> of operations </a:t>
            </a:r>
          </a:p>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Provide </a:t>
            </a:r>
            <a:r>
              <a:rPr lang="en-US" sz="2400" dirty="0">
                <a:solidFill>
                  <a:schemeClr val="tx1"/>
                </a:solidFill>
                <a:ea typeface="Calibri"/>
                <a:cs typeface="Arial"/>
              </a:rPr>
              <a:t>an </a:t>
            </a:r>
            <a:r>
              <a:rPr lang="en-US" sz="2400" dirty="0">
                <a:solidFill>
                  <a:srgbClr val="FF0000"/>
                </a:solidFill>
                <a:ea typeface="Calibri"/>
                <a:cs typeface="Arial"/>
              </a:rPr>
              <a:t>extremely</a:t>
            </a:r>
            <a:r>
              <a:rPr lang="en-US" sz="2400" dirty="0">
                <a:solidFill>
                  <a:schemeClr val="tx1"/>
                </a:solidFill>
                <a:ea typeface="Calibri"/>
                <a:cs typeface="Arial"/>
              </a:rPr>
              <a:t> </a:t>
            </a:r>
            <a:r>
              <a:rPr lang="en-US" sz="2400" dirty="0" smtClean="0">
                <a:solidFill>
                  <a:srgbClr val="FF0000"/>
                </a:solidFill>
                <a:ea typeface="Calibri"/>
                <a:cs typeface="Arial"/>
              </a:rPr>
              <a:t>user-friendly-interface</a:t>
            </a:r>
            <a:r>
              <a:rPr lang="en-US" sz="2400" dirty="0" smtClean="0">
                <a:solidFill>
                  <a:schemeClr val="tx1"/>
                </a:solidFill>
                <a:ea typeface="Calibri"/>
                <a:cs typeface="Arial"/>
              </a:rPr>
              <a:t> </a:t>
            </a:r>
            <a:r>
              <a:rPr lang="en-US" sz="2400" dirty="0">
                <a:solidFill>
                  <a:schemeClr val="tx1"/>
                </a:solidFill>
                <a:ea typeface="Calibri"/>
                <a:cs typeface="Arial"/>
              </a:rPr>
              <a:t>through portals, sometimes compatible  with individual </a:t>
            </a:r>
            <a:r>
              <a:rPr lang="en-US" sz="2400" dirty="0">
                <a:solidFill>
                  <a:srgbClr val="FF0000"/>
                </a:solidFill>
                <a:ea typeface="Calibri"/>
                <a:cs typeface="Arial"/>
              </a:rPr>
              <a:t>decision styles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Provide</a:t>
            </a:r>
            <a:r>
              <a:rPr lang="en-US" sz="2400" dirty="0" smtClean="0">
                <a:solidFill>
                  <a:schemeClr val="tx1"/>
                </a:solidFill>
                <a:ea typeface="Calibri"/>
                <a:cs typeface="Arial"/>
              </a:rPr>
              <a:t> </a:t>
            </a:r>
            <a:r>
              <a:rPr lang="en-US" sz="2400" dirty="0">
                <a:solidFill>
                  <a:srgbClr val="FF0000"/>
                </a:solidFill>
                <a:ea typeface="Calibri"/>
                <a:cs typeface="Arial"/>
              </a:rPr>
              <a:t>timely</a:t>
            </a:r>
            <a:r>
              <a:rPr lang="en-US" sz="2400" dirty="0">
                <a:solidFill>
                  <a:schemeClr val="tx1"/>
                </a:solidFill>
                <a:ea typeface="Calibri"/>
                <a:cs typeface="Arial"/>
              </a:rPr>
              <a:t> and </a:t>
            </a:r>
            <a:r>
              <a:rPr lang="en-US" sz="2400" dirty="0">
                <a:solidFill>
                  <a:srgbClr val="FF0000"/>
                </a:solidFill>
                <a:ea typeface="Calibri"/>
                <a:cs typeface="Arial"/>
              </a:rPr>
              <a:t>effective</a:t>
            </a:r>
            <a:r>
              <a:rPr lang="en-US" sz="2400" dirty="0">
                <a:solidFill>
                  <a:schemeClr val="tx1"/>
                </a:solidFill>
                <a:ea typeface="Calibri"/>
                <a:cs typeface="Arial"/>
              </a:rPr>
              <a:t> </a:t>
            </a:r>
            <a:r>
              <a:rPr lang="en-US" sz="2400" dirty="0">
                <a:solidFill>
                  <a:srgbClr val="FF0000"/>
                </a:solidFill>
                <a:ea typeface="Calibri"/>
                <a:cs typeface="Arial"/>
              </a:rPr>
              <a:t>corporate</a:t>
            </a:r>
            <a:r>
              <a:rPr lang="en-US" sz="2400" dirty="0">
                <a:solidFill>
                  <a:schemeClr val="tx1"/>
                </a:solidFill>
                <a:ea typeface="Calibri"/>
                <a:cs typeface="Arial"/>
              </a:rPr>
              <a:t> level tracking and control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Provide</a:t>
            </a:r>
            <a:r>
              <a:rPr lang="en-US" sz="2400" dirty="0" smtClean="0">
                <a:solidFill>
                  <a:schemeClr val="tx1"/>
                </a:solidFill>
                <a:ea typeface="Calibri"/>
                <a:cs typeface="Arial"/>
              </a:rPr>
              <a:t> </a:t>
            </a:r>
            <a:r>
              <a:rPr lang="en-US" sz="2400" dirty="0">
                <a:solidFill>
                  <a:srgbClr val="FF0000"/>
                </a:solidFill>
                <a:ea typeface="Calibri"/>
                <a:cs typeface="Arial"/>
              </a:rPr>
              <a:t>quick</a:t>
            </a:r>
            <a:r>
              <a:rPr lang="en-US" sz="2400" dirty="0">
                <a:solidFill>
                  <a:schemeClr val="tx1"/>
                </a:solidFill>
                <a:ea typeface="Calibri"/>
                <a:cs typeface="Arial"/>
              </a:rPr>
              <a:t> </a:t>
            </a:r>
            <a:r>
              <a:rPr lang="en-US" sz="2400" dirty="0">
                <a:solidFill>
                  <a:srgbClr val="FF0000"/>
                </a:solidFill>
                <a:ea typeface="Calibri"/>
                <a:cs typeface="Arial"/>
              </a:rPr>
              <a:t>access</a:t>
            </a:r>
            <a:r>
              <a:rPr lang="en-US" sz="2400" dirty="0">
                <a:solidFill>
                  <a:schemeClr val="tx1"/>
                </a:solidFill>
                <a:ea typeface="Calibri"/>
                <a:cs typeface="Arial"/>
              </a:rPr>
              <a:t> to detailed information behind text, numbers, or graphics through drill-down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Filter</a:t>
            </a:r>
            <a:r>
              <a:rPr lang="en-US" sz="2400" dirty="0">
                <a:solidFill>
                  <a:schemeClr val="tx1"/>
                </a:solidFill>
                <a:ea typeface="Calibri"/>
                <a:cs typeface="Arial"/>
              </a:rPr>
              <a:t>, </a:t>
            </a:r>
            <a:r>
              <a:rPr lang="en-US" sz="2400" dirty="0">
                <a:solidFill>
                  <a:srgbClr val="FF0000"/>
                </a:solidFill>
                <a:ea typeface="Calibri"/>
                <a:cs typeface="Arial"/>
              </a:rPr>
              <a:t>compress</a:t>
            </a:r>
            <a:r>
              <a:rPr lang="en-US" sz="2400" dirty="0">
                <a:solidFill>
                  <a:schemeClr val="tx1"/>
                </a:solidFill>
                <a:ea typeface="Calibri"/>
                <a:cs typeface="Arial"/>
              </a:rPr>
              <a:t>, and track </a:t>
            </a:r>
            <a:r>
              <a:rPr lang="en-US" sz="2400" dirty="0">
                <a:solidFill>
                  <a:srgbClr val="FF0000"/>
                </a:solidFill>
                <a:ea typeface="Calibri"/>
                <a:cs typeface="Arial"/>
              </a:rPr>
              <a:t>critical data </a:t>
            </a:r>
            <a:r>
              <a:rPr lang="en-US" sz="2400" dirty="0">
                <a:solidFill>
                  <a:schemeClr val="tx1"/>
                </a:solidFill>
                <a:ea typeface="Calibri"/>
                <a:cs typeface="Arial"/>
              </a:rPr>
              <a:t>and </a:t>
            </a:r>
            <a:r>
              <a:rPr lang="en-US" sz="2400" dirty="0">
                <a:solidFill>
                  <a:srgbClr val="FF0000"/>
                </a:solidFill>
                <a:ea typeface="Calibri"/>
                <a:cs typeface="Arial"/>
              </a:rPr>
              <a:t>information </a:t>
            </a:r>
          </a:p>
          <a:p>
            <a:pPr marL="457200" indent="-457200" algn="l">
              <a:lnSpc>
                <a:spcPct val="115000"/>
              </a:lnSpc>
              <a:spcAft>
                <a:spcPts val="1000"/>
              </a:spcAft>
              <a:buFont typeface="+mj-lt"/>
              <a:buAutoNum type="arabicPeriod"/>
            </a:pPr>
            <a:r>
              <a:rPr lang="en-US" sz="2400" dirty="0" smtClean="0">
                <a:solidFill>
                  <a:srgbClr val="FF0000"/>
                </a:solidFill>
                <a:ea typeface="Calibri"/>
                <a:cs typeface="Arial"/>
              </a:rPr>
              <a:t>Identify</a:t>
            </a:r>
            <a:r>
              <a:rPr lang="en-US" sz="2400" dirty="0" smtClean="0">
                <a:solidFill>
                  <a:schemeClr val="tx1"/>
                </a:solidFill>
                <a:ea typeface="Calibri"/>
                <a:cs typeface="Arial"/>
              </a:rPr>
              <a:t> </a:t>
            </a:r>
            <a:r>
              <a:rPr lang="en-US" sz="2400" dirty="0">
                <a:solidFill>
                  <a:schemeClr val="tx1"/>
                </a:solidFill>
                <a:ea typeface="Calibri"/>
                <a:cs typeface="Arial"/>
              </a:rPr>
              <a:t>problems (</a:t>
            </a:r>
            <a:r>
              <a:rPr lang="en-US" sz="2400" dirty="0">
                <a:solidFill>
                  <a:srgbClr val="FF0000"/>
                </a:solidFill>
                <a:ea typeface="Calibri"/>
                <a:cs typeface="Arial"/>
              </a:rPr>
              <a:t>opportunities</a:t>
            </a:r>
            <a:r>
              <a:rPr lang="en-US" sz="2400" dirty="0" smtClean="0">
                <a:solidFill>
                  <a:schemeClr val="tx1"/>
                </a:solidFill>
                <a:ea typeface="Calibri"/>
                <a:cs typeface="Aria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754697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1.10 Knowledge Management Systems </a:t>
            </a:r>
            <a:endParaRPr lang="en-US" sz="2800" dirty="0">
              <a:solidFill>
                <a:srgbClr val="00B050"/>
              </a:solidFill>
            </a:endParaRPr>
          </a:p>
        </p:txBody>
      </p:sp>
      <p:sp>
        <p:nvSpPr>
          <p:cNvPr id="3" name="Subtitle 2"/>
          <p:cNvSpPr>
            <a:spLocks noGrp="1"/>
          </p:cNvSpPr>
          <p:nvPr>
            <p:ph type="subTitle" idx="1"/>
          </p:nvPr>
        </p:nvSpPr>
        <p:spPr>
          <a:xfrm>
            <a:off x="381000" y="1524000"/>
            <a:ext cx="8229600" cy="4876800"/>
          </a:xfrm>
          <a:noFill/>
        </p:spPr>
        <p:txBody>
          <a:bodyPr>
            <a:normAutofit fontScale="92500" lnSpcReduction="10000"/>
          </a:bodyPr>
          <a:lstStyle/>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The </a:t>
            </a:r>
            <a:r>
              <a:rPr lang="en-US" sz="2400" dirty="0" smtClean="0">
                <a:solidFill>
                  <a:srgbClr val="FF0000"/>
                </a:solidFill>
                <a:ea typeface="Calibri"/>
                <a:cs typeface="Arial"/>
              </a:rPr>
              <a:t>knowledge accumulated </a:t>
            </a:r>
            <a:r>
              <a:rPr lang="en-US" sz="2400" dirty="0" smtClean="0">
                <a:solidFill>
                  <a:schemeClr val="tx1"/>
                </a:solidFill>
                <a:ea typeface="Calibri"/>
                <a:cs typeface="Arial"/>
              </a:rPr>
              <a:t>in organizations over time can be used to </a:t>
            </a:r>
            <a:r>
              <a:rPr lang="en-US" sz="2400" dirty="0" smtClean="0">
                <a:solidFill>
                  <a:srgbClr val="FF0000"/>
                </a:solidFill>
                <a:ea typeface="Calibri"/>
                <a:cs typeface="Arial"/>
              </a:rPr>
              <a:t>solve</a:t>
            </a:r>
            <a:r>
              <a:rPr lang="en-US" sz="2400" dirty="0" smtClean="0">
                <a:solidFill>
                  <a:schemeClr val="tx1"/>
                </a:solidFill>
                <a:ea typeface="Calibri"/>
                <a:cs typeface="Arial"/>
              </a:rPr>
              <a:t> identical or </a:t>
            </a:r>
            <a:r>
              <a:rPr lang="en-US" sz="2400" dirty="0" smtClean="0">
                <a:solidFill>
                  <a:srgbClr val="FF0000"/>
                </a:solidFill>
                <a:ea typeface="Calibri"/>
                <a:cs typeface="Arial"/>
              </a:rPr>
              <a:t>similar</a:t>
            </a:r>
            <a:r>
              <a:rPr lang="en-US" sz="2400" dirty="0" smtClean="0">
                <a:solidFill>
                  <a:schemeClr val="tx1"/>
                </a:solidFill>
                <a:ea typeface="Calibri"/>
                <a:cs typeface="Arial"/>
              </a:rPr>
              <a:t> problems. </a:t>
            </a:r>
          </a:p>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There are several important issues to address: </a:t>
            </a:r>
          </a:p>
          <a:p>
            <a:pPr marL="914400" lvl="1" indent="-457200" algn="l">
              <a:lnSpc>
                <a:spcPct val="115000"/>
              </a:lnSpc>
              <a:spcAft>
                <a:spcPts val="1000"/>
              </a:spcAft>
              <a:buFont typeface="Arial" pitchFamily="34" charset="0"/>
              <a:buChar char="•"/>
            </a:pPr>
            <a:r>
              <a:rPr lang="en-US" sz="2000" dirty="0" smtClean="0">
                <a:solidFill>
                  <a:srgbClr val="FF0000"/>
                </a:solidFill>
                <a:ea typeface="Calibri"/>
                <a:cs typeface="Arial"/>
              </a:rPr>
              <a:t>where</a:t>
            </a:r>
            <a:r>
              <a:rPr lang="en-US" sz="2000" dirty="0" smtClean="0">
                <a:solidFill>
                  <a:schemeClr val="tx1"/>
                </a:solidFill>
                <a:ea typeface="Calibri"/>
                <a:cs typeface="Arial"/>
              </a:rPr>
              <a:t> to find knowledge, how to </a:t>
            </a:r>
            <a:r>
              <a:rPr lang="en-US" sz="2000" dirty="0" smtClean="0">
                <a:solidFill>
                  <a:srgbClr val="FF0000"/>
                </a:solidFill>
                <a:ea typeface="Calibri"/>
                <a:cs typeface="Arial"/>
              </a:rPr>
              <a:t>classify</a:t>
            </a:r>
            <a:r>
              <a:rPr lang="en-US" sz="2000" dirty="0" smtClean="0">
                <a:solidFill>
                  <a:schemeClr val="tx1"/>
                </a:solidFill>
                <a:ea typeface="Calibri"/>
                <a:cs typeface="Arial"/>
              </a:rPr>
              <a:t> it, how to </a:t>
            </a:r>
            <a:r>
              <a:rPr lang="en-US" sz="2000" dirty="0" smtClean="0">
                <a:solidFill>
                  <a:srgbClr val="FF0000"/>
                </a:solidFill>
                <a:ea typeface="Calibri"/>
                <a:cs typeface="Arial"/>
              </a:rPr>
              <a:t>ensure</a:t>
            </a:r>
            <a:r>
              <a:rPr lang="en-US" sz="2000" dirty="0" smtClean="0">
                <a:solidFill>
                  <a:schemeClr val="tx1"/>
                </a:solidFill>
                <a:ea typeface="Calibri"/>
                <a:cs typeface="Arial"/>
              </a:rPr>
              <a:t> its quality, how to </a:t>
            </a:r>
            <a:r>
              <a:rPr lang="en-US" sz="2000" dirty="0" smtClean="0">
                <a:solidFill>
                  <a:srgbClr val="FF0000"/>
                </a:solidFill>
                <a:ea typeface="Calibri"/>
                <a:cs typeface="Arial"/>
              </a:rPr>
              <a:t>store</a:t>
            </a:r>
            <a:r>
              <a:rPr lang="en-US" sz="2000" dirty="0" smtClean="0">
                <a:solidFill>
                  <a:schemeClr val="tx1"/>
                </a:solidFill>
                <a:ea typeface="Calibri"/>
                <a:cs typeface="Arial"/>
              </a:rPr>
              <a:t> it, how to </a:t>
            </a:r>
            <a:r>
              <a:rPr lang="en-US" sz="2000" dirty="0" smtClean="0">
                <a:solidFill>
                  <a:srgbClr val="FF0000"/>
                </a:solidFill>
                <a:ea typeface="Calibri"/>
                <a:cs typeface="Arial"/>
              </a:rPr>
              <a:t>maintain</a:t>
            </a:r>
            <a:r>
              <a:rPr lang="en-US" sz="2000" dirty="0" smtClean="0">
                <a:solidFill>
                  <a:schemeClr val="tx1"/>
                </a:solidFill>
                <a:ea typeface="Calibri"/>
                <a:cs typeface="Arial"/>
              </a:rPr>
              <a:t> it, and how to </a:t>
            </a:r>
            <a:r>
              <a:rPr lang="en-US" sz="2000" dirty="0" smtClean="0">
                <a:solidFill>
                  <a:srgbClr val="FF0000"/>
                </a:solidFill>
                <a:ea typeface="Calibri"/>
                <a:cs typeface="Arial"/>
              </a:rPr>
              <a:t>use</a:t>
            </a:r>
            <a:r>
              <a:rPr lang="en-US" sz="2000" dirty="0" smtClean="0">
                <a:solidFill>
                  <a:schemeClr val="tx1"/>
                </a:solidFill>
                <a:ea typeface="Calibri"/>
                <a:cs typeface="Arial"/>
              </a:rPr>
              <a:t> it. </a:t>
            </a:r>
          </a:p>
          <a:p>
            <a:pPr marL="457200" indent="-457200" algn="l">
              <a:lnSpc>
                <a:spcPct val="115000"/>
              </a:lnSpc>
              <a:spcAft>
                <a:spcPts val="1000"/>
              </a:spcAft>
              <a:buFont typeface="+mj-lt"/>
              <a:buAutoNum type="arabicPeriod"/>
            </a:pPr>
            <a:r>
              <a:rPr lang="en-US" sz="2400" dirty="0" smtClean="0">
                <a:solidFill>
                  <a:schemeClr val="tx1"/>
                </a:solidFill>
                <a:ea typeface="Calibri"/>
                <a:cs typeface="Arial"/>
              </a:rPr>
              <a:t>When people </a:t>
            </a:r>
            <a:r>
              <a:rPr lang="en-US" sz="2400" dirty="0" smtClean="0">
                <a:solidFill>
                  <a:srgbClr val="FF0000"/>
                </a:solidFill>
                <a:ea typeface="Calibri"/>
                <a:cs typeface="Arial"/>
              </a:rPr>
              <a:t>leave</a:t>
            </a:r>
            <a:r>
              <a:rPr lang="en-US" sz="2400" dirty="0" smtClean="0">
                <a:solidFill>
                  <a:schemeClr val="tx1"/>
                </a:solidFill>
                <a:ea typeface="Calibri"/>
                <a:cs typeface="Arial"/>
              </a:rPr>
              <a:t> an organization, they </a:t>
            </a:r>
            <a:r>
              <a:rPr lang="en-US" sz="2400" dirty="0" smtClean="0">
                <a:solidFill>
                  <a:srgbClr val="FF0000"/>
                </a:solidFill>
                <a:ea typeface="Calibri"/>
                <a:cs typeface="Arial"/>
              </a:rPr>
              <a:t>take</a:t>
            </a:r>
            <a:r>
              <a:rPr lang="en-US" sz="2400" dirty="0" smtClean="0">
                <a:solidFill>
                  <a:schemeClr val="tx1"/>
                </a:solidFill>
                <a:ea typeface="Calibri"/>
                <a:cs typeface="Arial"/>
              </a:rPr>
              <a:t> their knowledge with them.</a:t>
            </a:r>
          </a:p>
          <a:p>
            <a:pPr marL="457200" indent="-457200" algn="l">
              <a:lnSpc>
                <a:spcPct val="115000"/>
              </a:lnSpc>
              <a:spcAft>
                <a:spcPts val="1000"/>
              </a:spcAft>
              <a:buFont typeface="+mj-lt"/>
              <a:buAutoNum type="arabicPeriod"/>
            </a:pPr>
            <a:r>
              <a:rPr lang="en-US" sz="2400" dirty="0">
                <a:solidFill>
                  <a:schemeClr val="tx1"/>
                </a:solidFill>
                <a:ea typeface="Calibri"/>
                <a:cs typeface="Arial"/>
              </a:rPr>
              <a:t>Knowledge is </a:t>
            </a:r>
            <a:r>
              <a:rPr lang="en-US" sz="2400" dirty="0">
                <a:solidFill>
                  <a:srgbClr val="FF0000"/>
                </a:solidFill>
                <a:ea typeface="Calibri"/>
                <a:cs typeface="Arial"/>
              </a:rPr>
              <a:t>organized</a:t>
            </a:r>
            <a:r>
              <a:rPr lang="en-US" sz="2400" dirty="0">
                <a:solidFill>
                  <a:schemeClr val="tx1"/>
                </a:solidFill>
                <a:ea typeface="Calibri"/>
                <a:cs typeface="Arial"/>
              </a:rPr>
              <a:t> and </a:t>
            </a:r>
            <a:r>
              <a:rPr lang="en-US" sz="2400" dirty="0">
                <a:solidFill>
                  <a:srgbClr val="FF0000"/>
                </a:solidFill>
                <a:ea typeface="Calibri"/>
                <a:cs typeface="Arial"/>
              </a:rPr>
              <a:t>stored</a:t>
            </a:r>
            <a:r>
              <a:rPr lang="en-US" sz="2400" dirty="0">
                <a:solidFill>
                  <a:schemeClr val="tx1"/>
                </a:solidFill>
                <a:ea typeface="Calibri"/>
                <a:cs typeface="Arial"/>
              </a:rPr>
              <a:t> in a knowledge </a:t>
            </a:r>
            <a:r>
              <a:rPr lang="en-US" sz="2400" dirty="0">
                <a:solidFill>
                  <a:srgbClr val="FF0000"/>
                </a:solidFill>
                <a:ea typeface="Calibri"/>
                <a:cs typeface="Arial"/>
              </a:rPr>
              <a:t>repository</a:t>
            </a:r>
            <a:r>
              <a:rPr lang="en-US" sz="2400" dirty="0">
                <a:solidFill>
                  <a:schemeClr val="tx1"/>
                </a:solidFill>
                <a:ea typeface="Calibri"/>
                <a:cs typeface="Arial"/>
              </a:rPr>
              <a:t>, a kind of </a:t>
            </a:r>
            <a:r>
              <a:rPr lang="en-US" sz="2400" dirty="0">
                <a:solidFill>
                  <a:srgbClr val="FF0000"/>
                </a:solidFill>
                <a:ea typeface="Calibri"/>
                <a:cs typeface="Arial"/>
              </a:rPr>
              <a:t>textual</a:t>
            </a:r>
            <a:r>
              <a:rPr lang="en-US" sz="2400" dirty="0">
                <a:solidFill>
                  <a:schemeClr val="tx1"/>
                </a:solidFill>
                <a:ea typeface="Calibri"/>
                <a:cs typeface="Arial"/>
              </a:rPr>
              <a:t> database. When a problem has to be </a:t>
            </a:r>
            <a:r>
              <a:rPr lang="en-US" sz="2400" dirty="0">
                <a:solidFill>
                  <a:srgbClr val="FF0000"/>
                </a:solidFill>
                <a:ea typeface="Calibri"/>
                <a:cs typeface="Arial"/>
              </a:rPr>
              <a:t>solved</a:t>
            </a:r>
            <a:r>
              <a:rPr lang="en-US" sz="2400" dirty="0">
                <a:solidFill>
                  <a:schemeClr val="tx1"/>
                </a:solidFill>
                <a:ea typeface="Calibri"/>
                <a:cs typeface="Arial"/>
              </a:rPr>
              <a:t>, or an opportunity to be </a:t>
            </a:r>
            <a:r>
              <a:rPr lang="en-US" sz="2400" dirty="0">
                <a:solidFill>
                  <a:srgbClr val="FF0000"/>
                </a:solidFill>
                <a:ea typeface="Calibri"/>
                <a:cs typeface="Arial"/>
              </a:rPr>
              <a:t>assessed</a:t>
            </a:r>
            <a:r>
              <a:rPr lang="en-US" sz="2400" dirty="0">
                <a:solidFill>
                  <a:schemeClr val="tx1"/>
                </a:solidFill>
                <a:ea typeface="Calibri"/>
                <a:cs typeface="Arial"/>
              </a:rPr>
              <a:t>, the relevant knowledge can be </a:t>
            </a:r>
            <a:r>
              <a:rPr lang="en-US" sz="2400" dirty="0">
                <a:solidFill>
                  <a:srgbClr val="FF0000"/>
                </a:solidFill>
                <a:ea typeface="Calibri"/>
                <a:cs typeface="Arial"/>
              </a:rPr>
              <a:t>found</a:t>
            </a:r>
            <a:r>
              <a:rPr lang="en-US" sz="2400" dirty="0">
                <a:solidFill>
                  <a:schemeClr val="tx1"/>
                </a:solidFill>
                <a:ea typeface="Calibri"/>
                <a:cs typeface="Arial"/>
              </a:rPr>
              <a:t> and </a:t>
            </a:r>
            <a:r>
              <a:rPr lang="en-US" sz="2400" dirty="0">
                <a:solidFill>
                  <a:srgbClr val="FF0000"/>
                </a:solidFill>
                <a:ea typeface="Calibri"/>
                <a:cs typeface="Arial"/>
              </a:rPr>
              <a:t>extracted</a:t>
            </a:r>
            <a:r>
              <a:rPr lang="en-US" sz="2400" dirty="0">
                <a:solidFill>
                  <a:schemeClr val="tx1"/>
                </a:solidFill>
                <a:ea typeface="Calibri"/>
                <a:cs typeface="Arial"/>
              </a:rPr>
              <a:t> from the </a:t>
            </a:r>
            <a:r>
              <a:rPr lang="en-US" sz="2400" dirty="0">
                <a:solidFill>
                  <a:srgbClr val="FF0000"/>
                </a:solidFill>
                <a:ea typeface="Calibri"/>
                <a:cs typeface="Arial"/>
              </a:rPr>
              <a:t>knowledge repository</a:t>
            </a:r>
            <a:r>
              <a:rPr lang="en-US" sz="2400" dirty="0">
                <a:solidFill>
                  <a:schemeClr val="tx1"/>
                </a:solidFill>
                <a:ea typeface="Calibri"/>
                <a:cs typeface="Arial"/>
              </a:rPr>
              <a:t>. </a:t>
            </a: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590298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1.10 Knowledge Management Systems </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algn="l">
              <a:lnSpc>
                <a:spcPct val="115000"/>
              </a:lnSpc>
              <a:spcAft>
                <a:spcPts val="1000"/>
              </a:spcAft>
            </a:pPr>
            <a:r>
              <a:rPr lang="en-US" sz="2400" b="1" dirty="0" smtClean="0">
                <a:solidFill>
                  <a:schemeClr val="tx1"/>
                </a:solidFill>
                <a:ea typeface="Calibri"/>
                <a:cs typeface="Arial"/>
              </a:rPr>
              <a:t>Knowledge </a:t>
            </a:r>
            <a:r>
              <a:rPr lang="en-US" sz="2400" b="1" dirty="0">
                <a:solidFill>
                  <a:schemeClr val="tx1"/>
                </a:solidFill>
                <a:ea typeface="Calibri"/>
                <a:cs typeface="Arial"/>
              </a:rPr>
              <a:t>management systems</a:t>
            </a:r>
            <a:r>
              <a:rPr lang="en-US" sz="2400" dirty="0">
                <a:solidFill>
                  <a:schemeClr val="tx1"/>
                </a:solidFill>
                <a:ea typeface="Calibri"/>
                <a:cs typeface="Arial"/>
              </a:rPr>
              <a:t>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have </a:t>
            </a:r>
            <a:r>
              <a:rPr lang="en-US" sz="2400" dirty="0">
                <a:solidFill>
                  <a:schemeClr val="tx1"/>
                </a:solidFill>
                <a:ea typeface="Calibri"/>
                <a:cs typeface="Arial"/>
              </a:rPr>
              <a:t>the potential to dramatically </a:t>
            </a:r>
            <a:r>
              <a:rPr lang="en-US" sz="2400" dirty="0" smtClean="0">
                <a:solidFill>
                  <a:srgbClr val="FF0000"/>
                </a:solidFill>
                <a:ea typeface="Calibri"/>
                <a:cs typeface="Arial"/>
              </a:rPr>
              <a:t>leverage</a:t>
            </a:r>
            <a:r>
              <a:rPr lang="en-US" sz="2400" dirty="0" smtClean="0">
                <a:solidFill>
                  <a:schemeClr val="tx1"/>
                </a:solidFill>
                <a:ea typeface="Calibri"/>
                <a:cs typeface="Arial"/>
              </a:rPr>
              <a:t> </a:t>
            </a:r>
            <a:r>
              <a:rPr lang="en-US" sz="1600" dirty="0" smtClean="0">
                <a:solidFill>
                  <a:schemeClr val="tx1"/>
                </a:solidFill>
                <a:ea typeface="Calibri"/>
                <a:cs typeface="Arial"/>
              </a:rPr>
              <a:t>(influence)</a:t>
            </a:r>
            <a:r>
              <a:rPr lang="en-US" sz="2400" dirty="0" smtClean="0">
                <a:solidFill>
                  <a:schemeClr val="tx1"/>
                </a:solidFill>
                <a:ea typeface="Calibri"/>
                <a:cs typeface="Arial"/>
              </a:rPr>
              <a:t> </a:t>
            </a:r>
            <a:r>
              <a:rPr lang="en-US" sz="2400" dirty="0">
                <a:solidFill>
                  <a:schemeClr val="tx1"/>
                </a:solidFill>
                <a:ea typeface="Calibri"/>
                <a:cs typeface="Arial"/>
              </a:rPr>
              <a:t>knowledge use in an organization.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Knowledge </a:t>
            </a:r>
            <a:r>
              <a:rPr lang="en-US" sz="2400" dirty="0">
                <a:solidFill>
                  <a:schemeClr val="tx1"/>
                </a:solidFill>
                <a:ea typeface="Calibri"/>
                <a:cs typeface="Arial"/>
              </a:rPr>
              <a:t>management </a:t>
            </a:r>
            <a:r>
              <a:rPr lang="en-US" sz="2400" dirty="0" smtClean="0">
                <a:solidFill>
                  <a:schemeClr val="tx1"/>
                </a:solidFill>
                <a:ea typeface="Calibri"/>
                <a:cs typeface="Arial"/>
              </a:rPr>
              <a:t>systems can </a:t>
            </a:r>
            <a:r>
              <a:rPr lang="en-US" sz="2400" dirty="0">
                <a:solidFill>
                  <a:schemeClr val="tx1"/>
                </a:solidFill>
                <a:ea typeface="Calibri"/>
                <a:cs typeface="Arial"/>
              </a:rPr>
              <a:t>be </a:t>
            </a:r>
            <a:r>
              <a:rPr lang="en-US" sz="2400" dirty="0">
                <a:solidFill>
                  <a:srgbClr val="FF0000"/>
                </a:solidFill>
                <a:ea typeface="Calibri"/>
                <a:cs typeface="Arial"/>
              </a:rPr>
              <a:t>used</a:t>
            </a:r>
            <a:r>
              <a:rPr lang="en-US" sz="2400" dirty="0">
                <a:solidFill>
                  <a:schemeClr val="tx1"/>
                </a:solidFill>
                <a:ea typeface="Calibri"/>
                <a:cs typeface="Arial"/>
              </a:rPr>
              <a:t> to support decision-making in </a:t>
            </a:r>
            <a:r>
              <a:rPr lang="en-US" sz="2400" dirty="0">
                <a:solidFill>
                  <a:srgbClr val="FF0000"/>
                </a:solidFill>
                <a:ea typeface="Calibri"/>
                <a:cs typeface="Arial"/>
              </a:rPr>
              <a:t>several ways</a:t>
            </a:r>
            <a:r>
              <a:rPr lang="en-US" sz="2400" dirty="0">
                <a:solidFill>
                  <a:schemeClr val="tx1"/>
                </a:solidFill>
                <a:ea typeface="Calibri"/>
                <a:cs typeface="Arial"/>
              </a:rPr>
              <a:t>, including allowing employees direct </a:t>
            </a:r>
            <a:r>
              <a:rPr lang="en-US" sz="2400" dirty="0">
                <a:solidFill>
                  <a:srgbClr val="FF0000"/>
                </a:solidFill>
                <a:ea typeface="Calibri"/>
                <a:cs typeface="Arial"/>
              </a:rPr>
              <a:t>access to usable </a:t>
            </a:r>
            <a:r>
              <a:rPr lang="en-US" sz="2400" dirty="0">
                <a:solidFill>
                  <a:schemeClr val="tx1"/>
                </a:solidFill>
                <a:ea typeface="Calibri"/>
                <a:cs typeface="Arial"/>
              </a:rPr>
              <a:t>knowledge and to people </a:t>
            </a:r>
            <a:r>
              <a:rPr lang="en-US" sz="2400" dirty="0">
                <a:solidFill>
                  <a:srgbClr val="FF0000"/>
                </a:solidFill>
                <a:ea typeface="Calibri"/>
                <a:cs typeface="Arial"/>
              </a:rPr>
              <a:t>who</a:t>
            </a:r>
            <a:r>
              <a:rPr lang="en-US" sz="2400" dirty="0">
                <a:solidFill>
                  <a:schemeClr val="tx1"/>
                </a:solidFill>
                <a:ea typeface="Calibri"/>
                <a:cs typeface="Arial"/>
              </a:rPr>
              <a:t> have the </a:t>
            </a:r>
            <a:r>
              <a:rPr lang="en-US" sz="2400" dirty="0" smtClean="0">
                <a:solidFill>
                  <a:schemeClr val="tx1"/>
                </a:solidFill>
                <a:ea typeface="Calibri"/>
                <a:cs typeface="Arial"/>
              </a:rPr>
              <a:t>knowledge.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4080745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1.11 Expert Systems </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 When an organization has a </a:t>
            </a:r>
            <a:r>
              <a:rPr lang="en-US" sz="2400" dirty="0">
                <a:solidFill>
                  <a:srgbClr val="FF0000"/>
                </a:solidFill>
                <a:ea typeface="Calibri"/>
                <a:cs typeface="Arial"/>
              </a:rPr>
              <a:t>complex</a:t>
            </a:r>
            <a:r>
              <a:rPr lang="en-US" sz="2400" dirty="0">
                <a:solidFill>
                  <a:schemeClr val="tx1"/>
                </a:solidFill>
                <a:ea typeface="Calibri"/>
                <a:cs typeface="Arial"/>
              </a:rPr>
              <a:t> decision to make or a problem to solve, </a:t>
            </a:r>
            <a:r>
              <a:rPr lang="en-US" sz="2400" dirty="0" smtClean="0">
                <a:solidFill>
                  <a:srgbClr val="FF0000"/>
                </a:solidFill>
                <a:ea typeface="Calibri"/>
                <a:cs typeface="Arial"/>
              </a:rPr>
              <a:t>select</a:t>
            </a:r>
            <a:r>
              <a:rPr lang="en-US" sz="2400" dirty="0" smtClean="0">
                <a:solidFill>
                  <a:schemeClr val="tx1"/>
                </a:solidFill>
                <a:ea typeface="Calibri"/>
                <a:cs typeface="Arial"/>
              </a:rPr>
              <a:t> an experts </a:t>
            </a:r>
            <a:r>
              <a:rPr lang="en-US" sz="2400" dirty="0">
                <a:solidFill>
                  <a:schemeClr val="tx1"/>
                </a:solidFill>
                <a:ea typeface="Calibri"/>
                <a:cs typeface="Arial"/>
              </a:rPr>
              <a:t>for advice.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The </a:t>
            </a:r>
            <a:r>
              <a:rPr lang="en-US" sz="2400" dirty="0">
                <a:solidFill>
                  <a:srgbClr val="FF0000"/>
                </a:solidFill>
                <a:ea typeface="Calibri"/>
                <a:cs typeface="Arial"/>
              </a:rPr>
              <a:t>experts</a:t>
            </a:r>
            <a:r>
              <a:rPr lang="en-US" sz="2400" dirty="0">
                <a:solidFill>
                  <a:schemeClr val="tx1"/>
                </a:solidFill>
                <a:ea typeface="Calibri"/>
                <a:cs typeface="Arial"/>
              </a:rPr>
              <a:t> </a:t>
            </a:r>
            <a:r>
              <a:rPr lang="en-US" sz="2400" dirty="0" smtClean="0">
                <a:solidFill>
                  <a:schemeClr val="tx1"/>
                </a:solidFill>
                <a:ea typeface="Calibri"/>
                <a:cs typeface="Arial"/>
              </a:rPr>
              <a:t>have </a:t>
            </a:r>
            <a:r>
              <a:rPr lang="en-US" sz="2400" dirty="0">
                <a:solidFill>
                  <a:srgbClr val="FF0000"/>
                </a:solidFill>
                <a:ea typeface="Calibri"/>
                <a:cs typeface="Arial"/>
              </a:rPr>
              <a:t>specific knowledge </a:t>
            </a:r>
            <a:r>
              <a:rPr lang="en-US" sz="2400" dirty="0" smtClean="0">
                <a:solidFill>
                  <a:schemeClr val="tx1"/>
                </a:solidFill>
                <a:ea typeface="Calibri"/>
                <a:cs typeface="Arial"/>
              </a:rPr>
              <a:t>and </a:t>
            </a:r>
            <a:r>
              <a:rPr lang="en-US" sz="2400" dirty="0" smtClean="0">
                <a:solidFill>
                  <a:srgbClr val="FF0000"/>
                </a:solidFill>
                <a:ea typeface="Calibri"/>
                <a:cs typeface="Arial"/>
              </a:rPr>
              <a:t>experience</a:t>
            </a:r>
            <a:r>
              <a:rPr lang="en-US" sz="2400" dirty="0" smtClean="0">
                <a:solidFill>
                  <a:schemeClr val="tx1"/>
                </a:solidFill>
                <a:ea typeface="Calibri"/>
                <a:cs typeface="Arial"/>
              </a:rPr>
              <a:t>. </a:t>
            </a:r>
            <a:r>
              <a:rPr lang="en-US" sz="2400" dirty="0">
                <a:solidFill>
                  <a:schemeClr val="tx1"/>
                </a:solidFill>
                <a:ea typeface="Calibri"/>
                <a:cs typeface="Arial"/>
              </a:rPr>
              <a:t>They are aware of the </a:t>
            </a:r>
            <a:r>
              <a:rPr lang="en-US" sz="2400" dirty="0">
                <a:solidFill>
                  <a:srgbClr val="FF0000"/>
                </a:solidFill>
                <a:ea typeface="Calibri"/>
                <a:cs typeface="Arial"/>
              </a:rPr>
              <a:t>alternatives</a:t>
            </a:r>
            <a:r>
              <a:rPr lang="en-US" sz="2400" dirty="0">
                <a:solidFill>
                  <a:schemeClr val="tx1"/>
                </a:solidFill>
                <a:ea typeface="Calibri"/>
                <a:cs typeface="Arial"/>
              </a:rPr>
              <a:t>, the chances of </a:t>
            </a:r>
            <a:r>
              <a:rPr lang="en-US" sz="2400" dirty="0">
                <a:solidFill>
                  <a:srgbClr val="FF0000"/>
                </a:solidFill>
                <a:ea typeface="Calibri"/>
                <a:cs typeface="Arial"/>
              </a:rPr>
              <a:t>success</a:t>
            </a:r>
            <a:r>
              <a:rPr lang="en-US" sz="2400" dirty="0">
                <a:solidFill>
                  <a:schemeClr val="tx1"/>
                </a:solidFill>
                <a:ea typeface="Calibri"/>
                <a:cs typeface="Arial"/>
              </a:rPr>
              <a:t>, and the </a:t>
            </a:r>
            <a:r>
              <a:rPr lang="en-US" sz="2400" dirty="0">
                <a:solidFill>
                  <a:srgbClr val="FF0000"/>
                </a:solidFill>
                <a:ea typeface="Calibri"/>
                <a:cs typeface="Arial"/>
              </a:rPr>
              <a:t>benefits</a:t>
            </a:r>
            <a:r>
              <a:rPr lang="en-US" sz="2400" dirty="0">
                <a:solidFill>
                  <a:schemeClr val="tx1"/>
                </a:solidFill>
                <a:ea typeface="Calibri"/>
                <a:cs typeface="Arial"/>
              </a:rPr>
              <a:t> and </a:t>
            </a:r>
            <a:r>
              <a:rPr lang="en-US" sz="2400" dirty="0">
                <a:solidFill>
                  <a:srgbClr val="FF0000"/>
                </a:solidFill>
                <a:ea typeface="Calibri"/>
                <a:cs typeface="Arial"/>
              </a:rPr>
              <a:t>costs</a:t>
            </a:r>
            <a:r>
              <a:rPr lang="en-US" sz="2400" dirty="0">
                <a:solidFill>
                  <a:schemeClr val="tx1"/>
                </a:solidFill>
                <a:ea typeface="Calibri"/>
                <a:cs typeface="Arial"/>
              </a:rPr>
              <a:t> the business may </a:t>
            </a:r>
            <a:r>
              <a:rPr lang="en-US" sz="2400" dirty="0" smtClean="0">
                <a:solidFill>
                  <a:schemeClr val="tx1"/>
                </a:solidFill>
                <a:ea typeface="Calibri"/>
                <a:cs typeface="Arial"/>
              </a:rPr>
              <a:t>incur </a:t>
            </a:r>
            <a:r>
              <a:rPr lang="en-US" sz="1800" dirty="0" smtClean="0">
                <a:solidFill>
                  <a:schemeClr val="tx1"/>
                </a:solidFill>
                <a:ea typeface="Calibri"/>
                <a:cs typeface="Arial"/>
              </a:rPr>
              <a:t>(bear)</a:t>
            </a:r>
            <a:r>
              <a:rPr lang="en-US" sz="2400" dirty="0" smtClean="0">
                <a:solidFill>
                  <a:schemeClr val="tx1"/>
                </a:solidFill>
                <a:ea typeface="Calibri"/>
                <a:cs typeface="Arial"/>
              </a:rPr>
              <a:t>. </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What </a:t>
            </a:r>
            <a:r>
              <a:rPr lang="en-US" sz="2400" dirty="0">
                <a:solidFill>
                  <a:schemeClr val="tx1"/>
                </a:solidFill>
                <a:ea typeface="Calibri"/>
                <a:cs typeface="Arial"/>
              </a:rPr>
              <a:t>equipment </a:t>
            </a:r>
            <a:r>
              <a:rPr lang="en-US" sz="2400" dirty="0">
                <a:solidFill>
                  <a:srgbClr val="FF0000"/>
                </a:solidFill>
                <a:ea typeface="Calibri"/>
                <a:cs typeface="Arial"/>
              </a:rPr>
              <a:t>to buy</a:t>
            </a:r>
            <a:r>
              <a:rPr lang="en-US" sz="2400" dirty="0">
                <a:solidFill>
                  <a:schemeClr val="tx1"/>
                </a:solidFill>
                <a:ea typeface="Calibri"/>
                <a:cs typeface="Arial"/>
              </a:rPr>
              <a:t>, </a:t>
            </a:r>
            <a:r>
              <a:rPr lang="en-US" sz="2400" dirty="0">
                <a:solidFill>
                  <a:srgbClr val="FF0000"/>
                </a:solidFill>
                <a:ea typeface="Calibri"/>
                <a:cs typeface="Arial"/>
              </a:rPr>
              <a:t>mergers</a:t>
            </a:r>
            <a:r>
              <a:rPr lang="en-US" sz="2400" dirty="0">
                <a:solidFill>
                  <a:schemeClr val="tx1"/>
                </a:solidFill>
                <a:ea typeface="Calibri"/>
                <a:cs typeface="Arial"/>
              </a:rPr>
              <a:t> and </a:t>
            </a:r>
            <a:r>
              <a:rPr lang="en-US" sz="2400" dirty="0">
                <a:solidFill>
                  <a:srgbClr val="FF0000"/>
                </a:solidFill>
                <a:ea typeface="Calibri"/>
                <a:cs typeface="Arial"/>
              </a:rPr>
              <a:t>acquisitions</a:t>
            </a:r>
            <a:r>
              <a:rPr lang="en-US" sz="2400" dirty="0">
                <a:solidFill>
                  <a:schemeClr val="tx1"/>
                </a:solidFill>
                <a:ea typeface="Calibri"/>
                <a:cs typeface="Arial"/>
              </a:rPr>
              <a:t>, major problem diagnostics in the field, and advertising strategy.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The </a:t>
            </a:r>
            <a:r>
              <a:rPr lang="en-US" sz="2400" dirty="0">
                <a:solidFill>
                  <a:schemeClr val="tx1"/>
                </a:solidFill>
                <a:ea typeface="Calibri"/>
                <a:cs typeface="Arial"/>
              </a:rPr>
              <a:t>more </a:t>
            </a:r>
            <a:r>
              <a:rPr lang="en-US" sz="2400" dirty="0">
                <a:solidFill>
                  <a:srgbClr val="FF0000"/>
                </a:solidFill>
                <a:ea typeface="Calibri"/>
                <a:cs typeface="Arial"/>
              </a:rPr>
              <a:t>unstructured</a:t>
            </a:r>
            <a:r>
              <a:rPr lang="en-US" sz="2400" dirty="0">
                <a:solidFill>
                  <a:schemeClr val="tx1"/>
                </a:solidFill>
                <a:ea typeface="Calibri"/>
                <a:cs typeface="Arial"/>
              </a:rPr>
              <a:t> the situation, the more specialized (and expensive) the advice is.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4851880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1.11 Expert Systems </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Expert </a:t>
            </a:r>
            <a:r>
              <a:rPr lang="en-US" sz="2400" dirty="0">
                <a:solidFill>
                  <a:schemeClr val="tx1"/>
                </a:solidFill>
                <a:ea typeface="Calibri"/>
                <a:cs typeface="Arial"/>
              </a:rPr>
              <a:t>systems attempt to </a:t>
            </a:r>
            <a:r>
              <a:rPr lang="en-US" sz="2400" dirty="0" smtClean="0">
                <a:solidFill>
                  <a:srgbClr val="FF0000"/>
                </a:solidFill>
                <a:ea typeface="Calibri"/>
                <a:cs typeface="Arial"/>
              </a:rPr>
              <a:t>mimic</a:t>
            </a:r>
            <a:r>
              <a:rPr lang="en-US" sz="2400" dirty="0" smtClean="0">
                <a:solidFill>
                  <a:schemeClr val="tx1"/>
                </a:solidFill>
                <a:ea typeface="Calibri"/>
                <a:cs typeface="Arial"/>
              </a:rPr>
              <a:t> </a:t>
            </a:r>
            <a:r>
              <a:rPr lang="en-US" sz="1600" dirty="0" smtClean="0">
                <a:solidFill>
                  <a:schemeClr val="tx1"/>
                </a:solidFill>
                <a:ea typeface="Calibri"/>
                <a:cs typeface="Arial"/>
              </a:rPr>
              <a:t>(imitate)</a:t>
            </a:r>
            <a:r>
              <a:rPr lang="en-US" sz="2400" dirty="0" smtClean="0">
                <a:solidFill>
                  <a:schemeClr val="tx1"/>
                </a:solidFill>
                <a:ea typeface="Calibri"/>
                <a:cs typeface="Arial"/>
              </a:rPr>
              <a:t> </a:t>
            </a:r>
            <a:r>
              <a:rPr lang="en-US" sz="2400" dirty="0">
                <a:solidFill>
                  <a:srgbClr val="FF0000"/>
                </a:solidFill>
                <a:ea typeface="Calibri"/>
                <a:cs typeface="Arial"/>
              </a:rPr>
              <a:t>human experts</a:t>
            </a:r>
            <a:r>
              <a:rPr lang="en-US" sz="2400" dirty="0">
                <a:solidFill>
                  <a:schemeClr val="tx1"/>
                </a:solidFill>
                <a:ea typeface="Calibri"/>
                <a:cs typeface="Arial"/>
              </a:rPr>
              <a:t>' problem-solving abilities</a:t>
            </a:r>
            <a:r>
              <a:rPr lang="en-US" sz="2400" dirty="0" smtClean="0">
                <a:solidFill>
                  <a:schemeClr val="tx1"/>
                </a:solidFill>
                <a:ea typeface="Calibri"/>
                <a:cs typeface="Arial"/>
              </a:rPr>
              <a:t>.</a:t>
            </a: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Typically, an expert system (ES) is a decision-making or problem-solving software </a:t>
            </a:r>
            <a:r>
              <a:rPr lang="en-US" sz="2400" dirty="0">
                <a:solidFill>
                  <a:srgbClr val="FF0000"/>
                </a:solidFill>
                <a:ea typeface="Calibri"/>
                <a:cs typeface="Arial"/>
              </a:rPr>
              <a:t>package</a:t>
            </a:r>
            <a:r>
              <a:rPr lang="en-US" sz="2400" dirty="0">
                <a:solidFill>
                  <a:schemeClr val="tx1"/>
                </a:solidFill>
                <a:ea typeface="Calibri"/>
                <a:cs typeface="Arial"/>
              </a:rPr>
              <a:t> that can </a:t>
            </a:r>
            <a:r>
              <a:rPr lang="en-US" sz="2400" dirty="0">
                <a:solidFill>
                  <a:srgbClr val="FF0000"/>
                </a:solidFill>
                <a:ea typeface="Calibri"/>
                <a:cs typeface="Arial"/>
              </a:rPr>
              <a:t>reach a level </a:t>
            </a:r>
            <a:r>
              <a:rPr lang="en-US" sz="2400" dirty="0">
                <a:solidFill>
                  <a:schemeClr val="tx1"/>
                </a:solidFill>
                <a:ea typeface="Calibri"/>
                <a:cs typeface="Arial"/>
              </a:rPr>
              <a:t>of performance comparable </a:t>
            </a:r>
            <a:r>
              <a:rPr lang="en-US" sz="2400" dirty="0" smtClean="0">
                <a:solidFill>
                  <a:schemeClr val="tx1"/>
                </a:solidFill>
                <a:ea typeface="Calibri"/>
                <a:cs typeface="Arial"/>
              </a:rPr>
              <a:t>to human </a:t>
            </a:r>
            <a:r>
              <a:rPr lang="en-US" sz="2400" dirty="0">
                <a:solidFill>
                  <a:schemeClr val="tx1"/>
                </a:solidFill>
                <a:ea typeface="Calibri"/>
                <a:cs typeface="Arial"/>
              </a:rPr>
              <a:t>expert in some specialized and usually narrow problem area.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Expertise is </a:t>
            </a:r>
            <a:r>
              <a:rPr lang="en-US" sz="2400" dirty="0">
                <a:solidFill>
                  <a:srgbClr val="FF0000"/>
                </a:solidFill>
                <a:ea typeface="Calibri"/>
                <a:cs typeface="Arial"/>
              </a:rPr>
              <a:t>transferred</a:t>
            </a:r>
            <a:r>
              <a:rPr lang="en-US" sz="2400" dirty="0">
                <a:solidFill>
                  <a:schemeClr val="tx1"/>
                </a:solidFill>
                <a:ea typeface="Calibri"/>
                <a:cs typeface="Arial"/>
              </a:rPr>
              <a:t> from the </a:t>
            </a:r>
            <a:r>
              <a:rPr lang="en-US" sz="2400" dirty="0">
                <a:solidFill>
                  <a:srgbClr val="FF0000"/>
                </a:solidFill>
                <a:ea typeface="Calibri"/>
                <a:cs typeface="Arial"/>
              </a:rPr>
              <a:t>expert to a computer</a:t>
            </a:r>
            <a:endParaRPr lang="en-US" sz="2400" dirty="0" smtClean="0">
              <a:solidFill>
                <a:srgbClr val="FF0000"/>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3828038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29600" cy="838200"/>
          </a:xfrm>
          <a:blipFill>
            <a:blip r:embed="rId2"/>
            <a:tile tx="0" ty="0" sx="100000" sy="100000" flip="none" algn="tl"/>
          </a:blipFill>
        </p:spPr>
        <p:txBody>
          <a:bodyPr>
            <a:noAutofit/>
          </a:bodyPr>
          <a:lstStyle/>
          <a:p>
            <a:r>
              <a:rPr lang="en-US" sz="2800" dirty="0" smtClean="0">
                <a:solidFill>
                  <a:srgbClr val="00B050"/>
                </a:solidFill>
              </a:rPr>
              <a:t>1.12 Artificial Neural Networks </a:t>
            </a:r>
            <a:endParaRPr lang="en-US" sz="2800" dirty="0">
              <a:solidFill>
                <a:srgbClr val="00B050"/>
              </a:solidFill>
            </a:endParaRPr>
          </a:p>
        </p:txBody>
      </p:sp>
      <p:sp>
        <p:nvSpPr>
          <p:cNvPr id="3" name="Subtitle 2"/>
          <p:cNvSpPr>
            <a:spLocks noGrp="1"/>
          </p:cNvSpPr>
          <p:nvPr>
            <p:ph type="subTitle" idx="1"/>
          </p:nvPr>
        </p:nvSpPr>
        <p:spPr>
          <a:xfrm>
            <a:off x="381000" y="1219200"/>
            <a:ext cx="8229600" cy="5181600"/>
          </a:xfrm>
          <a:noFill/>
        </p:spPr>
        <p:txBody>
          <a:bodyPr>
            <a:normAutofit fontScale="92500" lnSpcReduction="20000"/>
          </a:bodyPr>
          <a:lstStyle/>
          <a:p>
            <a:pPr marL="342900" indent="-342900" algn="l">
              <a:lnSpc>
                <a:spcPct val="115000"/>
              </a:lnSpc>
              <a:spcAft>
                <a:spcPts val="1000"/>
              </a:spcAft>
              <a:buFont typeface="Arial" pitchFamily="34" charset="0"/>
              <a:buChar char="•"/>
            </a:pPr>
            <a:r>
              <a:rPr lang="en-US" sz="2400" dirty="0">
                <a:solidFill>
                  <a:schemeClr val="tx1"/>
                </a:solidFill>
              </a:rPr>
              <a:t>The application of the technologies mentioned </a:t>
            </a:r>
            <a:r>
              <a:rPr lang="en-US" sz="2400" dirty="0" smtClean="0">
                <a:solidFill>
                  <a:schemeClr val="tx1"/>
                </a:solidFill>
              </a:rPr>
              <a:t>previously was </a:t>
            </a:r>
            <a:r>
              <a:rPr lang="en-US" sz="2400" dirty="0">
                <a:solidFill>
                  <a:schemeClr val="tx1"/>
                </a:solidFill>
              </a:rPr>
              <a:t>based on the use of </a:t>
            </a:r>
            <a:r>
              <a:rPr lang="en-US" sz="2400" dirty="0">
                <a:solidFill>
                  <a:srgbClr val="FF0000"/>
                </a:solidFill>
              </a:rPr>
              <a:t>explicit data</a:t>
            </a:r>
            <a:r>
              <a:rPr lang="en-US" sz="2400" dirty="0">
                <a:solidFill>
                  <a:schemeClr val="tx1"/>
                </a:solidFill>
              </a:rPr>
              <a:t>, </a:t>
            </a:r>
            <a:r>
              <a:rPr lang="en-US" sz="2400" dirty="0">
                <a:solidFill>
                  <a:srgbClr val="FF0000"/>
                </a:solidFill>
              </a:rPr>
              <a:t>information</a:t>
            </a:r>
            <a:r>
              <a:rPr lang="en-US" sz="2400" dirty="0">
                <a:solidFill>
                  <a:schemeClr val="tx1"/>
                </a:solidFill>
              </a:rPr>
              <a:t>, or </a:t>
            </a:r>
            <a:r>
              <a:rPr lang="en-US" sz="2400" dirty="0">
                <a:solidFill>
                  <a:srgbClr val="FF0000"/>
                </a:solidFill>
              </a:rPr>
              <a:t>knowledge</a:t>
            </a:r>
            <a:r>
              <a:rPr lang="en-US" sz="2400" dirty="0">
                <a:solidFill>
                  <a:schemeClr val="tx1"/>
                </a:solidFill>
              </a:rPr>
              <a:t> stored in a computer and manipulated as </a:t>
            </a:r>
            <a:r>
              <a:rPr lang="en-US" sz="2400" dirty="0" smtClean="0">
                <a:solidFill>
                  <a:schemeClr val="tx1"/>
                </a:solidFill>
              </a:rPr>
              <a:t>needed</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In </a:t>
            </a:r>
            <a:r>
              <a:rPr lang="en-US" sz="2400" dirty="0">
                <a:solidFill>
                  <a:schemeClr val="tx1"/>
                </a:solidFill>
                <a:ea typeface="Calibri"/>
                <a:cs typeface="Arial"/>
              </a:rPr>
              <a:t>the </a:t>
            </a:r>
            <a:r>
              <a:rPr lang="en-US" sz="2400" dirty="0">
                <a:solidFill>
                  <a:srgbClr val="FF0000"/>
                </a:solidFill>
                <a:ea typeface="Calibri"/>
                <a:cs typeface="Arial"/>
              </a:rPr>
              <a:t>complex</a:t>
            </a:r>
            <a:r>
              <a:rPr lang="en-US" sz="2400" dirty="0">
                <a:solidFill>
                  <a:schemeClr val="tx1"/>
                </a:solidFill>
                <a:ea typeface="Calibri"/>
                <a:cs typeface="Arial"/>
              </a:rPr>
              <a:t> real world we may </a:t>
            </a:r>
            <a:r>
              <a:rPr lang="en-US" sz="2400" dirty="0">
                <a:solidFill>
                  <a:srgbClr val="FF0000"/>
                </a:solidFill>
                <a:ea typeface="Calibri"/>
                <a:cs typeface="Arial"/>
              </a:rPr>
              <a:t>not</a:t>
            </a:r>
            <a:r>
              <a:rPr lang="en-US" sz="2400" dirty="0">
                <a:solidFill>
                  <a:schemeClr val="tx1"/>
                </a:solidFill>
                <a:ea typeface="Calibri"/>
                <a:cs typeface="Arial"/>
              </a:rPr>
              <a:t> </a:t>
            </a:r>
            <a:r>
              <a:rPr lang="en-US" sz="2400" dirty="0">
                <a:solidFill>
                  <a:srgbClr val="FF0000"/>
                </a:solidFill>
                <a:ea typeface="Calibri"/>
                <a:cs typeface="Arial"/>
              </a:rPr>
              <a:t>have</a:t>
            </a:r>
            <a:r>
              <a:rPr lang="en-US" sz="2400" dirty="0">
                <a:solidFill>
                  <a:schemeClr val="tx1"/>
                </a:solidFill>
                <a:ea typeface="Calibri"/>
                <a:cs typeface="Arial"/>
              </a:rPr>
              <a:t> explicit data, information, or knowledge. People often must make decisions based on </a:t>
            </a:r>
            <a:r>
              <a:rPr lang="en-US" sz="2400" dirty="0">
                <a:solidFill>
                  <a:srgbClr val="FF0000"/>
                </a:solidFill>
                <a:ea typeface="Calibri"/>
                <a:cs typeface="Arial"/>
              </a:rPr>
              <a:t>partial</a:t>
            </a:r>
            <a:r>
              <a:rPr lang="en-US" sz="2400" dirty="0">
                <a:solidFill>
                  <a:schemeClr val="tx1"/>
                </a:solidFill>
                <a:ea typeface="Calibri"/>
                <a:cs typeface="Arial"/>
              </a:rPr>
              <a:t>, </a:t>
            </a:r>
            <a:r>
              <a:rPr lang="en-US" sz="2400" dirty="0">
                <a:solidFill>
                  <a:srgbClr val="FF0000"/>
                </a:solidFill>
                <a:ea typeface="Calibri"/>
                <a:cs typeface="Arial"/>
              </a:rPr>
              <a:t>incomplete</a:t>
            </a:r>
            <a:r>
              <a:rPr lang="en-US" sz="2400" dirty="0">
                <a:solidFill>
                  <a:schemeClr val="tx1"/>
                </a:solidFill>
                <a:ea typeface="Calibri"/>
                <a:cs typeface="Arial"/>
              </a:rPr>
              <a:t>, or </a:t>
            </a:r>
            <a:r>
              <a:rPr lang="en-US" sz="2400" dirty="0">
                <a:solidFill>
                  <a:srgbClr val="FF0000"/>
                </a:solidFill>
                <a:ea typeface="Calibri"/>
                <a:cs typeface="Arial"/>
              </a:rPr>
              <a:t>inexact</a:t>
            </a:r>
            <a:r>
              <a:rPr lang="en-US" sz="2400" dirty="0">
                <a:solidFill>
                  <a:schemeClr val="tx1"/>
                </a:solidFill>
                <a:ea typeface="Calibri"/>
                <a:cs typeface="Arial"/>
              </a:rPr>
              <a:t> information. </a:t>
            </a:r>
            <a:r>
              <a:rPr lang="en-US" sz="2400" dirty="0" smtClean="0">
                <a:solidFill>
                  <a:schemeClr val="tx1"/>
                </a:solidFill>
                <a:ea typeface="Calibri"/>
                <a:cs typeface="Arial"/>
              </a:rPr>
              <a:t>Such </a:t>
            </a:r>
            <a:r>
              <a:rPr lang="en-US" sz="2400" dirty="0">
                <a:solidFill>
                  <a:schemeClr val="tx1"/>
                </a:solidFill>
                <a:ea typeface="Calibri"/>
                <a:cs typeface="Arial"/>
              </a:rPr>
              <a:t>conditions are created in </a:t>
            </a:r>
            <a:r>
              <a:rPr lang="en-US" sz="2400" dirty="0">
                <a:solidFill>
                  <a:srgbClr val="FF0000"/>
                </a:solidFill>
                <a:ea typeface="Calibri"/>
                <a:cs typeface="Arial"/>
              </a:rPr>
              <a:t>rapidly</a:t>
            </a:r>
            <a:r>
              <a:rPr lang="en-US" sz="2400" dirty="0">
                <a:solidFill>
                  <a:schemeClr val="tx1"/>
                </a:solidFill>
                <a:ea typeface="Calibri"/>
                <a:cs typeface="Arial"/>
              </a:rPr>
              <a:t> changing </a:t>
            </a:r>
            <a:r>
              <a:rPr lang="en-US" sz="2400" dirty="0" smtClean="0">
                <a:solidFill>
                  <a:schemeClr val="tx1"/>
                </a:solidFill>
                <a:ea typeface="Calibri"/>
                <a:cs typeface="Arial"/>
              </a:rPr>
              <a:t>environments.</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When the </a:t>
            </a:r>
            <a:r>
              <a:rPr lang="en-US" sz="2400" dirty="0">
                <a:solidFill>
                  <a:schemeClr val="tx1"/>
                </a:solidFill>
                <a:ea typeface="Calibri"/>
                <a:cs typeface="Arial"/>
              </a:rPr>
              <a:t>approach to </a:t>
            </a:r>
            <a:r>
              <a:rPr lang="en-US" sz="2400" dirty="0">
                <a:solidFill>
                  <a:srgbClr val="FF0000"/>
                </a:solidFill>
                <a:ea typeface="Calibri"/>
                <a:cs typeface="Arial"/>
              </a:rPr>
              <a:t>problem-solving</a:t>
            </a:r>
            <a:r>
              <a:rPr lang="en-US" sz="2400" dirty="0">
                <a:solidFill>
                  <a:schemeClr val="tx1"/>
                </a:solidFill>
                <a:ea typeface="Calibri"/>
                <a:cs typeface="Arial"/>
              </a:rPr>
              <a:t> is </a:t>
            </a:r>
            <a:r>
              <a:rPr lang="en-US" sz="2400" dirty="0">
                <a:solidFill>
                  <a:srgbClr val="FF0000"/>
                </a:solidFill>
                <a:ea typeface="Calibri"/>
                <a:cs typeface="Arial"/>
              </a:rPr>
              <a:t>computerized</a:t>
            </a:r>
            <a:r>
              <a:rPr lang="en-US" sz="2400" dirty="0">
                <a:solidFill>
                  <a:schemeClr val="tx1"/>
                </a:solidFill>
                <a:ea typeface="Calibri"/>
                <a:cs typeface="Arial"/>
              </a:rPr>
              <a:t>, we call it </a:t>
            </a:r>
            <a:r>
              <a:rPr lang="en-US" sz="2400" b="1" dirty="0">
                <a:solidFill>
                  <a:srgbClr val="FF0000"/>
                </a:solidFill>
                <a:ea typeface="Calibri"/>
                <a:cs typeface="Arial"/>
              </a:rPr>
              <a:t>machine learning</a:t>
            </a:r>
            <a:r>
              <a:rPr lang="en-US" sz="2400" dirty="0">
                <a:solidFill>
                  <a:schemeClr val="tx1"/>
                </a:solidFill>
                <a:ea typeface="Calibri"/>
                <a:cs typeface="Arial"/>
              </a:rPr>
              <a:t>, and its primary </a:t>
            </a:r>
            <a:r>
              <a:rPr lang="en-US" sz="2400" dirty="0">
                <a:solidFill>
                  <a:srgbClr val="FF0000"/>
                </a:solidFill>
                <a:ea typeface="Calibri"/>
                <a:cs typeface="Arial"/>
              </a:rPr>
              <a:t>tools</a:t>
            </a:r>
            <a:r>
              <a:rPr lang="en-US" sz="2400" dirty="0">
                <a:solidFill>
                  <a:schemeClr val="tx1"/>
                </a:solidFill>
                <a:ea typeface="Calibri"/>
                <a:cs typeface="Arial"/>
              </a:rPr>
              <a:t> are artificial neural networks (</a:t>
            </a:r>
            <a:r>
              <a:rPr lang="en-US" sz="2400" dirty="0">
                <a:solidFill>
                  <a:srgbClr val="FF0000"/>
                </a:solidFill>
                <a:ea typeface="Calibri"/>
                <a:cs typeface="Arial"/>
              </a:rPr>
              <a:t>ANN</a:t>
            </a:r>
            <a:r>
              <a:rPr lang="en-US" sz="2400" dirty="0">
                <a:solidFill>
                  <a:schemeClr val="tx1"/>
                </a:solidFill>
                <a:ea typeface="Calibri"/>
                <a:cs typeface="Arial"/>
              </a:rPr>
              <a:t>) and case-based </a:t>
            </a:r>
            <a:r>
              <a:rPr lang="en-US" sz="2400" dirty="0">
                <a:solidFill>
                  <a:srgbClr val="FF0000"/>
                </a:solidFill>
                <a:ea typeface="Calibri"/>
                <a:cs typeface="Arial"/>
              </a:rPr>
              <a:t>reasoning</a:t>
            </a:r>
            <a:r>
              <a:rPr lang="en-US" sz="2400" dirty="0">
                <a:solidFill>
                  <a:schemeClr val="tx1"/>
                </a:solidFill>
                <a:ea typeface="Calibri"/>
                <a:cs typeface="Arial"/>
              </a:rPr>
              <a:t>.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Neural computing, or an artificial neural network (ANN), </a:t>
            </a:r>
            <a:r>
              <a:rPr lang="en-US" sz="2400" dirty="0">
                <a:solidFill>
                  <a:srgbClr val="FF0000"/>
                </a:solidFill>
                <a:ea typeface="Calibri"/>
                <a:cs typeface="Arial"/>
              </a:rPr>
              <a:t>uses</a:t>
            </a:r>
            <a:r>
              <a:rPr lang="en-US" sz="2400" dirty="0">
                <a:solidFill>
                  <a:schemeClr val="tx1"/>
                </a:solidFill>
                <a:ea typeface="Calibri"/>
                <a:cs typeface="Arial"/>
              </a:rPr>
              <a:t> a </a:t>
            </a:r>
            <a:r>
              <a:rPr lang="en-US" sz="2400" dirty="0">
                <a:solidFill>
                  <a:srgbClr val="FF0000"/>
                </a:solidFill>
                <a:ea typeface="Calibri"/>
                <a:cs typeface="Arial"/>
              </a:rPr>
              <a:t>pattern-recognition</a:t>
            </a:r>
            <a:r>
              <a:rPr lang="en-US" sz="2400" dirty="0">
                <a:solidFill>
                  <a:schemeClr val="tx1"/>
                </a:solidFill>
                <a:ea typeface="Calibri"/>
                <a:cs typeface="Arial"/>
              </a:rPr>
              <a:t> approach to problem-solving, and they have been </a:t>
            </a:r>
            <a:r>
              <a:rPr lang="en-US" sz="2400" dirty="0">
                <a:solidFill>
                  <a:srgbClr val="FF0000"/>
                </a:solidFill>
                <a:ea typeface="Calibri"/>
                <a:cs typeface="Arial"/>
              </a:rPr>
              <a:t>employed</a:t>
            </a:r>
            <a:r>
              <a:rPr lang="en-US" sz="2400" dirty="0">
                <a:solidFill>
                  <a:schemeClr val="tx1"/>
                </a:solidFill>
                <a:ea typeface="Calibri"/>
                <a:cs typeface="Arial"/>
              </a:rPr>
              <a:t> successfully in many </a:t>
            </a:r>
            <a:r>
              <a:rPr lang="en-US" sz="2400" dirty="0">
                <a:solidFill>
                  <a:srgbClr val="FF0000"/>
                </a:solidFill>
                <a:ea typeface="Calibri"/>
                <a:cs typeface="Arial"/>
              </a:rPr>
              <a:t>business </a:t>
            </a:r>
            <a:r>
              <a:rPr lang="en-US" sz="2400" dirty="0" smtClean="0">
                <a:solidFill>
                  <a:srgbClr val="FF0000"/>
                </a:solidFill>
                <a:ea typeface="Calibri"/>
                <a:cs typeface="Arial"/>
              </a:rPr>
              <a:t>applications</a:t>
            </a:r>
            <a:r>
              <a:rPr lang="en-US" sz="2400" dirty="0" smtClean="0">
                <a:solidFill>
                  <a:schemeClr val="tx1"/>
                </a:solidFill>
                <a:ea typeface="Calibri"/>
                <a:cs typeface="Aria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482291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29600" cy="838200"/>
          </a:xfrm>
          <a:blipFill>
            <a:blip r:embed="rId2"/>
            <a:tile tx="0" ty="0" sx="100000" sy="100000" flip="none" algn="tl"/>
          </a:blipFill>
        </p:spPr>
        <p:txBody>
          <a:bodyPr>
            <a:noAutofit/>
          </a:bodyPr>
          <a:lstStyle/>
          <a:p>
            <a:r>
              <a:rPr lang="en-US" sz="2800" dirty="0" smtClean="0">
                <a:solidFill>
                  <a:srgbClr val="00B050"/>
                </a:solidFill>
              </a:rPr>
              <a:t>1.12 Artificial Neural Networks </a:t>
            </a:r>
            <a:endParaRPr lang="en-US" sz="2800" dirty="0">
              <a:solidFill>
                <a:srgbClr val="00B050"/>
              </a:solidFill>
            </a:endParaRPr>
          </a:p>
        </p:txBody>
      </p:sp>
      <p:sp>
        <p:nvSpPr>
          <p:cNvPr id="3" name="Subtitle 2"/>
          <p:cNvSpPr>
            <a:spLocks noGrp="1"/>
          </p:cNvSpPr>
          <p:nvPr>
            <p:ph type="subTitle" idx="1"/>
          </p:nvPr>
        </p:nvSpPr>
        <p:spPr>
          <a:xfrm>
            <a:off x="381000" y="1219200"/>
            <a:ext cx="8229600" cy="5181600"/>
          </a:xfrm>
          <a:noFill/>
        </p:spPr>
        <p:txBody>
          <a:bodyPr>
            <a:normAutofit fontScale="92500" lnSpcReduction="10000"/>
          </a:bodyPr>
          <a:lstStyle/>
          <a:p>
            <a:pPr marL="342900" indent="-342900" algn="l">
              <a:buFont typeface="Arial" pitchFamily="34" charset="0"/>
              <a:buChar char="•"/>
            </a:pPr>
            <a:r>
              <a:rPr lang="en-US" sz="2400" dirty="0" smtClean="0">
                <a:solidFill>
                  <a:schemeClr val="tx1"/>
                </a:solidFill>
              </a:rPr>
              <a:t>Several </a:t>
            </a:r>
            <a:r>
              <a:rPr lang="en-US" sz="2400" dirty="0">
                <a:solidFill>
                  <a:srgbClr val="FF0000"/>
                </a:solidFill>
              </a:rPr>
              <a:t>exciting</a:t>
            </a:r>
            <a:r>
              <a:rPr lang="en-US" sz="2400" dirty="0">
                <a:solidFill>
                  <a:schemeClr val="tx1"/>
                </a:solidFill>
              </a:rPr>
              <a:t> technologies that assist </a:t>
            </a:r>
            <a:r>
              <a:rPr lang="en-US" sz="2400" dirty="0" smtClean="0">
                <a:solidFill>
                  <a:schemeClr val="tx1"/>
                </a:solidFill>
              </a:rPr>
              <a:t>decision-makers, such as </a:t>
            </a:r>
            <a:r>
              <a:rPr lang="en-US" sz="2400" dirty="0">
                <a:solidFill>
                  <a:srgbClr val="FF0000"/>
                </a:solidFill>
              </a:rPr>
              <a:t>genetic algorithms</a:t>
            </a:r>
            <a:r>
              <a:rPr lang="en-US" sz="2400" dirty="0">
                <a:solidFill>
                  <a:schemeClr val="tx1"/>
                </a:solidFill>
              </a:rPr>
              <a:t>, </a:t>
            </a:r>
            <a:r>
              <a:rPr lang="en-US" sz="2400" dirty="0">
                <a:solidFill>
                  <a:srgbClr val="FF0000"/>
                </a:solidFill>
              </a:rPr>
              <a:t>fuzzy logic</a:t>
            </a:r>
            <a:r>
              <a:rPr lang="en-US" sz="2400" dirty="0">
                <a:solidFill>
                  <a:schemeClr val="tx1"/>
                </a:solidFill>
              </a:rPr>
              <a:t>, and </a:t>
            </a:r>
            <a:r>
              <a:rPr lang="en-US" sz="2400" dirty="0">
                <a:solidFill>
                  <a:srgbClr val="FF0000"/>
                </a:solidFill>
              </a:rPr>
              <a:t>intelligent agents </a:t>
            </a:r>
            <a:r>
              <a:rPr lang="en-US" sz="2400" dirty="0">
                <a:solidFill>
                  <a:schemeClr val="tx1"/>
                </a:solidFill>
              </a:rPr>
              <a:t>(IA). </a:t>
            </a:r>
          </a:p>
          <a:p>
            <a:pPr marL="342900" indent="-342900" algn="l">
              <a:buFont typeface="Arial" pitchFamily="34" charset="0"/>
              <a:buChar char="•"/>
            </a:pPr>
            <a:r>
              <a:rPr lang="en-US" sz="2400" dirty="0" smtClean="0">
                <a:solidFill>
                  <a:schemeClr val="tx1"/>
                </a:solidFill>
              </a:rPr>
              <a:t>Genetic </a:t>
            </a:r>
            <a:r>
              <a:rPr lang="en-US" sz="2400" dirty="0">
                <a:solidFill>
                  <a:schemeClr val="tx1"/>
                </a:solidFill>
              </a:rPr>
              <a:t>algorithms solve problems in an </a:t>
            </a:r>
            <a:r>
              <a:rPr lang="en-US" sz="2400" dirty="0">
                <a:solidFill>
                  <a:srgbClr val="FF0000"/>
                </a:solidFill>
              </a:rPr>
              <a:t>evolutionary way</a:t>
            </a:r>
            <a:r>
              <a:rPr lang="en-US" sz="2400" dirty="0">
                <a:solidFill>
                  <a:schemeClr val="tx1"/>
                </a:solidFill>
              </a:rPr>
              <a:t>. They </a:t>
            </a:r>
            <a:r>
              <a:rPr lang="en-US" sz="2400" dirty="0">
                <a:solidFill>
                  <a:srgbClr val="FF0000"/>
                </a:solidFill>
              </a:rPr>
              <a:t>mimic</a:t>
            </a:r>
            <a:r>
              <a:rPr lang="en-US" sz="2400" dirty="0">
                <a:solidFill>
                  <a:schemeClr val="tx1"/>
                </a:solidFill>
              </a:rPr>
              <a:t> the process of evolution and </a:t>
            </a:r>
            <a:r>
              <a:rPr lang="en-US" sz="2400" dirty="0">
                <a:solidFill>
                  <a:srgbClr val="FF0000"/>
                </a:solidFill>
              </a:rPr>
              <a:t>search for an extremely </a:t>
            </a:r>
            <a:r>
              <a:rPr lang="en-US" sz="2400" dirty="0">
                <a:solidFill>
                  <a:schemeClr val="tx1"/>
                </a:solidFill>
              </a:rPr>
              <a:t>good solution. </a:t>
            </a:r>
            <a:endParaRPr lang="en-US" sz="2400" dirty="0" smtClean="0">
              <a:solidFill>
                <a:schemeClr val="tx1"/>
              </a:solidFill>
            </a:endParaRPr>
          </a:p>
          <a:p>
            <a:pPr marL="342900" indent="-342900" algn="l">
              <a:buFont typeface="Arial" pitchFamily="34" charset="0"/>
              <a:buChar char="•"/>
            </a:pPr>
            <a:r>
              <a:rPr lang="en-US" sz="2400" dirty="0" smtClean="0">
                <a:solidFill>
                  <a:schemeClr val="tx1"/>
                </a:solidFill>
              </a:rPr>
              <a:t>Fuzzy </a:t>
            </a:r>
            <a:r>
              <a:rPr lang="en-US" sz="2400" dirty="0">
                <a:solidFill>
                  <a:schemeClr val="tx1"/>
                </a:solidFill>
              </a:rPr>
              <a:t>logic approaches problems the </a:t>
            </a:r>
            <a:r>
              <a:rPr lang="en-US" sz="2400" dirty="0">
                <a:solidFill>
                  <a:srgbClr val="FF0000"/>
                </a:solidFill>
              </a:rPr>
              <a:t>way people do</a:t>
            </a:r>
            <a:r>
              <a:rPr lang="en-US" sz="2400" dirty="0">
                <a:solidFill>
                  <a:schemeClr val="tx1"/>
                </a:solidFill>
              </a:rPr>
              <a:t>. It can handle the </a:t>
            </a:r>
            <a:r>
              <a:rPr lang="en-US" sz="2400" dirty="0">
                <a:solidFill>
                  <a:srgbClr val="FF0000"/>
                </a:solidFill>
              </a:rPr>
              <a:t>imprecise</a:t>
            </a:r>
            <a:r>
              <a:rPr lang="en-US" sz="2400" dirty="0">
                <a:solidFill>
                  <a:schemeClr val="tx1"/>
                </a:solidFill>
              </a:rPr>
              <a:t> nature of how humans communicate information. For example, you might say, </a:t>
            </a:r>
            <a:endParaRPr lang="en-US" sz="2400" dirty="0" smtClean="0">
              <a:solidFill>
                <a:schemeClr val="tx1"/>
              </a:solidFill>
            </a:endParaRPr>
          </a:p>
          <a:p>
            <a:pPr marL="800100" lvl="1" indent="-342900" algn="l">
              <a:buFont typeface="Arial" pitchFamily="34" charset="0"/>
              <a:buChar char="•"/>
            </a:pPr>
            <a:r>
              <a:rPr lang="en-US" sz="2000" dirty="0" smtClean="0">
                <a:solidFill>
                  <a:schemeClr val="tx1"/>
                </a:solidFill>
              </a:rPr>
              <a:t>"</a:t>
            </a:r>
            <a:r>
              <a:rPr lang="en-US" sz="2000" dirty="0">
                <a:solidFill>
                  <a:srgbClr val="FF0000"/>
                </a:solidFill>
              </a:rPr>
              <a:t>The weather is really hot</a:t>
            </a:r>
            <a:r>
              <a:rPr lang="en-US" sz="2000" dirty="0">
                <a:solidFill>
                  <a:schemeClr val="tx1"/>
                </a:solidFill>
              </a:rPr>
              <a:t>!" on a hot day. Consider </a:t>
            </a:r>
            <a:r>
              <a:rPr lang="en-US" sz="2000" dirty="0">
                <a:solidFill>
                  <a:srgbClr val="FF0000"/>
                </a:solidFill>
              </a:rPr>
              <a:t>how </a:t>
            </a:r>
            <a:r>
              <a:rPr lang="en-US" sz="2000" i="1" dirty="0">
                <a:solidFill>
                  <a:srgbClr val="FF0000"/>
                </a:solidFill>
              </a:rPr>
              <a:t>hot </a:t>
            </a:r>
            <a:r>
              <a:rPr lang="en-US" sz="2000" dirty="0">
                <a:solidFill>
                  <a:srgbClr val="FF0000"/>
                </a:solidFill>
              </a:rPr>
              <a:t>is </a:t>
            </a:r>
            <a:r>
              <a:rPr lang="en-US" sz="2000" i="1" dirty="0">
                <a:solidFill>
                  <a:srgbClr val="FF0000"/>
                </a:solidFill>
              </a:rPr>
              <a:t>hot</a:t>
            </a:r>
            <a:r>
              <a:rPr lang="en-US" sz="2000" i="1" dirty="0">
                <a:solidFill>
                  <a:schemeClr val="tx1"/>
                </a:solidFill>
              </a:rPr>
              <a:t>? </a:t>
            </a:r>
            <a:r>
              <a:rPr lang="en-US" sz="2000" dirty="0">
                <a:solidFill>
                  <a:schemeClr val="tx1"/>
                </a:solidFill>
              </a:rPr>
              <a:t>Would one degree cooler still be </a:t>
            </a:r>
            <a:r>
              <a:rPr lang="en-US" sz="2000" i="1" dirty="0">
                <a:solidFill>
                  <a:schemeClr val="tx1"/>
                </a:solidFill>
              </a:rPr>
              <a:t>really hot, </a:t>
            </a:r>
            <a:r>
              <a:rPr lang="en-US" sz="2000" dirty="0">
                <a:solidFill>
                  <a:schemeClr val="tx1"/>
                </a:solidFill>
              </a:rPr>
              <a:t>or simply </a:t>
            </a:r>
            <a:r>
              <a:rPr lang="en-US" sz="2000" i="1" dirty="0">
                <a:solidFill>
                  <a:schemeClr val="tx1"/>
                </a:solidFill>
              </a:rPr>
              <a:t>hot? </a:t>
            </a:r>
            <a:r>
              <a:rPr lang="en-US" sz="2000" dirty="0">
                <a:solidFill>
                  <a:schemeClr val="tx1"/>
                </a:solidFill>
              </a:rPr>
              <a:t>This </a:t>
            </a:r>
            <a:r>
              <a:rPr lang="en-US" sz="2000" dirty="0">
                <a:solidFill>
                  <a:srgbClr val="FF0000"/>
                </a:solidFill>
              </a:rPr>
              <a:t>imprecision</a:t>
            </a:r>
            <a:r>
              <a:rPr lang="en-US" sz="2000" dirty="0">
                <a:solidFill>
                  <a:schemeClr val="tx1"/>
                </a:solidFill>
              </a:rPr>
              <a:t> can be handled mathematically in a precise way to assist decision-makers in solving </a:t>
            </a:r>
            <a:r>
              <a:rPr lang="en-US" sz="2000" dirty="0" smtClean="0">
                <a:solidFill>
                  <a:schemeClr val="tx1"/>
                </a:solidFill>
              </a:rPr>
              <a:t>problems. </a:t>
            </a:r>
            <a:endParaRPr lang="en-US" sz="2000" dirty="0">
              <a:solidFill>
                <a:schemeClr val="tx1"/>
              </a:solidFill>
            </a:endParaRPr>
          </a:p>
          <a:p>
            <a:pPr algn="l">
              <a:lnSpc>
                <a:spcPct val="115000"/>
              </a:lnSpc>
              <a:spcAft>
                <a:spcPts val="1000"/>
              </a:spcAft>
            </a:pPr>
            <a:r>
              <a:rPr lang="en-US" sz="2400" b="1" dirty="0">
                <a:solidFill>
                  <a:schemeClr val="tx1"/>
                </a:solidFill>
              </a:rPr>
              <a:t>Intelligent </a:t>
            </a:r>
            <a:r>
              <a:rPr lang="en-US" sz="2400" dirty="0">
                <a:solidFill>
                  <a:schemeClr val="tx1"/>
                </a:solidFill>
              </a:rPr>
              <a:t>agents help in automating various tasks, </a:t>
            </a:r>
            <a:r>
              <a:rPr lang="en-US" sz="2400" dirty="0">
                <a:solidFill>
                  <a:srgbClr val="FF0000"/>
                </a:solidFill>
              </a:rPr>
              <a:t>increasing</a:t>
            </a:r>
            <a:r>
              <a:rPr lang="en-US" sz="2400" dirty="0">
                <a:solidFill>
                  <a:schemeClr val="tx1"/>
                </a:solidFill>
              </a:rPr>
              <a:t> productivity and quality. Most intelligent systems include expert systems or another intelligent component. </a:t>
            </a:r>
            <a:endParaRPr lang="en-US" sz="24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135794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29600" cy="838200"/>
          </a:xfrm>
          <a:blipFill>
            <a:blip r:embed="rId2"/>
            <a:tile tx="0" ty="0" sx="100000" sy="100000" flip="none" algn="tl"/>
          </a:blipFill>
        </p:spPr>
        <p:txBody>
          <a:bodyPr>
            <a:noAutofit/>
          </a:bodyPr>
          <a:lstStyle/>
          <a:p>
            <a:r>
              <a:rPr lang="en-US" sz="3200" dirty="0" smtClean="0">
                <a:solidFill>
                  <a:srgbClr val="00B050"/>
                </a:solidFill>
              </a:rPr>
              <a:t>1.14 Hybrid Support Systems  </a:t>
            </a:r>
            <a:endParaRPr lang="en-US" sz="3200" dirty="0">
              <a:solidFill>
                <a:srgbClr val="00B050"/>
              </a:solidFill>
            </a:endParaRPr>
          </a:p>
        </p:txBody>
      </p:sp>
      <p:sp>
        <p:nvSpPr>
          <p:cNvPr id="3" name="Subtitle 2"/>
          <p:cNvSpPr>
            <a:spLocks noGrp="1"/>
          </p:cNvSpPr>
          <p:nvPr>
            <p:ph type="subTitle" idx="1"/>
          </p:nvPr>
        </p:nvSpPr>
        <p:spPr>
          <a:xfrm>
            <a:off x="381000" y="1219200"/>
            <a:ext cx="8229600" cy="5181600"/>
          </a:xfrm>
          <a:noFill/>
        </p:spPr>
        <p:txBody>
          <a:bodyPr>
            <a:normAutofit/>
          </a:bodyPr>
          <a:lstStyle/>
          <a:p>
            <a:pPr marL="342900" indent="-342900" algn="l">
              <a:buFont typeface="Arial" pitchFamily="34" charset="0"/>
              <a:buChar char="•"/>
            </a:pPr>
            <a:r>
              <a:rPr lang="en-US" sz="2400" dirty="0">
                <a:solidFill>
                  <a:schemeClr val="tx1"/>
                </a:solidFill>
              </a:rPr>
              <a:t>Machine repair provides a useful </a:t>
            </a:r>
            <a:r>
              <a:rPr lang="en-US" sz="2400" dirty="0">
                <a:solidFill>
                  <a:srgbClr val="FF0000"/>
                </a:solidFill>
              </a:rPr>
              <a:t>analogy</a:t>
            </a:r>
            <a:r>
              <a:rPr lang="en-US" sz="2400" dirty="0">
                <a:solidFill>
                  <a:schemeClr val="tx1"/>
                </a:solidFill>
              </a:rPr>
              <a:t>. The repair technician </a:t>
            </a:r>
            <a:r>
              <a:rPr lang="en-US" sz="2400" dirty="0">
                <a:solidFill>
                  <a:srgbClr val="FF0000"/>
                </a:solidFill>
              </a:rPr>
              <a:t>diagnoses</a:t>
            </a:r>
            <a:r>
              <a:rPr lang="en-US" sz="2400" dirty="0">
                <a:solidFill>
                  <a:schemeClr val="tx1"/>
                </a:solidFill>
              </a:rPr>
              <a:t> the problem and </a:t>
            </a:r>
            <a:r>
              <a:rPr lang="en-US" sz="2400" dirty="0">
                <a:solidFill>
                  <a:srgbClr val="FF0000"/>
                </a:solidFill>
              </a:rPr>
              <a:t>identifies</a:t>
            </a:r>
            <a:r>
              <a:rPr lang="en-US" sz="2400" dirty="0">
                <a:solidFill>
                  <a:schemeClr val="tx1"/>
                </a:solidFill>
              </a:rPr>
              <a:t> the </a:t>
            </a:r>
            <a:r>
              <a:rPr lang="en-US" sz="2400" dirty="0">
                <a:solidFill>
                  <a:srgbClr val="FF0000"/>
                </a:solidFill>
              </a:rPr>
              <a:t>best tools </a:t>
            </a:r>
            <a:r>
              <a:rPr lang="en-US" sz="2400" dirty="0">
                <a:solidFill>
                  <a:schemeClr val="tx1"/>
                </a:solidFill>
              </a:rPr>
              <a:t>to make the repair. </a:t>
            </a:r>
            <a:r>
              <a:rPr lang="en-US" sz="2400" dirty="0" smtClean="0">
                <a:solidFill>
                  <a:schemeClr val="tx1"/>
                </a:solidFill>
              </a:rPr>
              <a:t>Although </a:t>
            </a:r>
            <a:r>
              <a:rPr lang="en-US" sz="2400" dirty="0" smtClean="0">
                <a:solidFill>
                  <a:srgbClr val="FF0000"/>
                </a:solidFill>
              </a:rPr>
              <a:t>only one tool </a:t>
            </a:r>
            <a:r>
              <a:rPr lang="en-US" sz="2400" dirty="0" smtClean="0">
                <a:solidFill>
                  <a:schemeClr val="tx1"/>
                </a:solidFill>
              </a:rPr>
              <a:t>may be sufficient, it is often necessary to use </a:t>
            </a:r>
            <a:r>
              <a:rPr lang="en-US" sz="2400" dirty="0" smtClean="0">
                <a:solidFill>
                  <a:srgbClr val="FF0000"/>
                </a:solidFill>
              </a:rPr>
              <a:t>several tools </a:t>
            </a:r>
            <a:r>
              <a:rPr lang="en-US" sz="2400" dirty="0" smtClean="0">
                <a:solidFill>
                  <a:schemeClr val="tx1"/>
                </a:solidFill>
              </a:rPr>
              <a:t>to improve results. </a:t>
            </a:r>
          </a:p>
          <a:p>
            <a:pPr algn="l"/>
            <a:r>
              <a:rPr lang="en-US" sz="2400" dirty="0">
                <a:solidFill>
                  <a:schemeClr val="tx1"/>
                </a:solidFill>
              </a:rPr>
              <a:t>A </a:t>
            </a:r>
            <a:r>
              <a:rPr lang="en-US" sz="2400" dirty="0">
                <a:solidFill>
                  <a:srgbClr val="FF0000"/>
                </a:solidFill>
              </a:rPr>
              <a:t>problem-solver</a:t>
            </a:r>
            <a:r>
              <a:rPr lang="en-US" sz="2400" dirty="0">
                <a:solidFill>
                  <a:schemeClr val="tx1"/>
                </a:solidFill>
              </a:rPr>
              <a:t> can employ </a:t>
            </a:r>
            <a:r>
              <a:rPr lang="en-US" sz="2400" dirty="0">
                <a:solidFill>
                  <a:srgbClr val="FF0000"/>
                </a:solidFill>
              </a:rPr>
              <a:t>several tools in different </a:t>
            </a:r>
            <a:r>
              <a:rPr lang="en-US" sz="2400" dirty="0">
                <a:solidFill>
                  <a:schemeClr val="tx1"/>
                </a:solidFill>
              </a:rPr>
              <a:t>ways, such as:  </a:t>
            </a:r>
          </a:p>
          <a:p>
            <a:pPr marL="342900" lvl="0" indent="-342900" algn="l">
              <a:buFont typeface="Arial" pitchFamily="34" charset="0"/>
              <a:buChar char="•"/>
            </a:pPr>
            <a:r>
              <a:rPr lang="en-US" sz="2400" dirty="0">
                <a:solidFill>
                  <a:schemeClr val="tx1"/>
                </a:solidFill>
              </a:rPr>
              <a:t>Use each tool </a:t>
            </a:r>
            <a:r>
              <a:rPr lang="en-US" sz="2400" dirty="0">
                <a:solidFill>
                  <a:srgbClr val="FF0000"/>
                </a:solidFill>
              </a:rPr>
              <a:t>independently</a:t>
            </a:r>
            <a:r>
              <a:rPr lang="en-US" sz="2400" dirty="0">
                <a:solidFill>
                  <a:schemeClr val="tx1"/>
                </a:solidFill>
              </a:rPr>
              <a:t> to solve different aspects of the problem. </a:t>
            </a:r>
          </a:p>
          <a:p>
            <a:pPr marL="342900" lvl="0" indent="-342900" algn="l">
              <a:buFont typeface="Arial" pitchFamily="34" charset="0"/>
              <a:buChar char="•"/>
            </a:pPr>
            <a:r>
              <a:rPr lang="en-US" sz="2400" dirty="0">
                <a:solidFill>
                  <a:schemeClr val="tx1"/>
                </a:solidFill>
              </a:rPr>
              <a:t>Use several </a:t>
            </a:r>
            <a:r>
              <a:rPr lang="en-US" sz="2400" dirty="0">
                <a:solidFill>
                  <a:srgbClr val="FF0000"/>
                </a:solidFill>
              </a:rPr>
              <a:t>loosely</a:t>
            </a:r>
            <a:r>
              <a:rPr lang="en-US" sz="2400" dirty="0">
                <a:solidFill>
                  <a:schemeClr val="tx1"/>
                </a:solidFill>
              </a:rPr>
              <a:t> integrated tools</a:t>
            </a:r>
            <a:r>
              <a:rPr lang="en-US" sz="2400" dirty="0" smtClean="0">
                <a:solidFill>
                  <a:schemeClr val="tx1"/>
                </a:solidFill>
              </a:rPr>
              <a:t>.</a:t>
            </a:r>
            <a:endParaRPr lang="en-US" sz="2400" dirty="0">
              <a:solidFill>
                <a:schemeClr val="tx1"/>
              </a:solidFill>
            </a:endParaRPr>
          </a:p>
          <a:p>
            <a:pPr marL="342900" indent="-342900" algn="l">
              <a:buFont typeface="Arial" pitchFamily="34" charset="0"/>
              <a:buChar char="•"/>
            </a:pPr>
            <a:r>
              <a:rPr lang="en-US" sz="2400" dirty="0">
                <a:solidFill>
                  <a:schemeClr val="tx1"/>
                </a:solidFill>
              </a:rPr>
              <a:t>Use several </a:t>
            </a:r>
            <a:r>
              <a:rPr lang="en-US" sz="2400" dirty="0">
                <a:solidFill>
                  <a:srgbClr val="FF0000"/>
                </a:solidFill>
              </a:rPr>
              <a:t>tightly</a:t>
            </a:r>
            <a:r>
              <a:rPr lang="en-US" sz="2400" dirty="0">
                <a:solidFill>
                  <a:schemeClr val="tx1"/>
                </a:solidFill>
              </a:rPr>
              <a:t> integrated tools (e.g., a fuzzy neural network). From the user's standpoint, the tool appears as </a:t>
            </a:r>
            <a:r>
              <a:rPr lang="en-US" sz="2400" dirty="0">
                <a:solidFill>
                  <a:srgbClr val="FF0000"/>
                </a:solidFill>
              </a:rPr>
              <a:t>one</a:t>
            </a:r>
            <a:r>
              <a:rPr lang="en-US" sz="2400" dirty="0">
                <a:solidFill>
                  <a:schemeClr val="tx1"/>
                </a:solidFill>
              </a:rPr>
              <a:t> </a:t>
            </a:r>
            <a:r>
              <a:rPr lang="en-US" sz="2400" dirty="0">
                <a:solidFill>
                  <a:srgbClr val="FF0000"/>
                </a:solidFill>
              </a:rPr>
              <a:t>hybrid</a:t>
            </a:r>
            <a:r>
              <a:rPr lang="en-US" sz="2400" dirty="0">
                <a:solidFill>
                  <a:schemeClr val="tx1"/>
                </a:solidFill>
              </a:rPr>
              <a:t> system .</a:t>
            </a:r>
          </a:p>
          <a:p>
            <a:pPr marL="342900" indent="-342900" algn="l">
              <a:buFont typeface="Arial" pitchFamily="34" charset="0"/>
              <a:buChar char="•"/>
            </a:pP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6984894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29600" cy="838200"/>
          </a:xfrm>
          <a:blipFill>
            <a:blip r:embed="rId2"/>
            <a:tile tx="0" ty="0" sx="100000" sy="100000" flip="none" algn="tl"/>
          </a:blipFill>
        </p:spPr>
        <p:txBody>
          <a:bodyPr>
            <a:noAutofit/>
          </a:bodyPr>
          <a:lstStyle/>
          <a:p>
            <a:r>
              <a:rPr lang="en-US" sz="3200" dirty="0" smtClean="0">
                <a:solidFill>
                  <a:srgbClr val="00B050"/>
                </a:solidFill>
              </a:rPr>
              <a:t>1.14 Hybrid Support Systems  </a:t>
            </a:r>
            <a:endParaRPr lang="en-US" sz="3200" dirty="0">
              <a:solidFill>
                <a:srgbClr val="00B050"/>
              </a:solidFill>
            </a:endParaRPr>
          </a:p>
        </p:txBody>
      </p:sp>
      <p:sp>
        <p:nvSpPr>
          <p:cNvPr id="3" name="Subtitle 2"/>
          <p:cNvSpPr>
            <a:spLocks noGrp="1"/>
          </p:cNvSpPr>
          <p:nvPr>
            <p:ph type="subTitle" idx="1"/>
          </p:nvPr>
        </p:nvSpPr>
        <p:spPr>
          <a:xfrm>
            <a:off x="381000" y="1219200"/>
            <a:ext cx="8229600" cy="5181600"/>
          </a:xfrm>
          <a:noFill/>
        </p:spPr>
        <p:txBody>
          <a:bodyPr>
            <a:normAutofit/>
          </a:bodyPr>
          <a:lstStyle/>
          <a:p>
            <a:pPr marL="342900" indent="-342900" algn="l">
              <a:buFont typeface="Arial" pitchFamily="34" charset="0"/>
              <a:buChar char="•"/>
            </a:pPr>
            <a:r>
              <a:rPr lang="en-US" sz="2400" dirty="0" smtClean="0">
                <a:solidFill>
                  <a:schemeClr val="tx1"/>
                </a:solidFill>
              </a:rPr>
              <a:t>To performing </a:t>
            </a:r>
            <a:r>
              <a:rPr lang="en-US" sz="2400" dirty="0">
                <a:solidFill>
                  <a:srgbClr val="FF0000"/>
                </a:solidFill>
              </a:rPr>
              <a:t>different</a:t>
            </a:r>
            <a:r>
              <a:rPr lang="en-US" sz="2400" dirty="0">
                <a:solidFill>
                  <a:schemeClr val="tx1"/>
                </a:solidFill>
              </a:rPr>
              <a:t> </a:t>
            </a:r>
            <a:r>
              <a:rPr lang="en-US" sz="2400" dirty="0">
                <a:solidFill>
                  <a:srgbClr val="FF0000"/>
                </a:solidFill>
              </a:rPr>
              <a:t>tasks</a:t>
            </a:r>
            <a:r>
              <a:rPr lang="en-US" sz="2400" dirty="0">
                <a:solidFill>
                  <a:schemeClr val="tx1"/>
                </a:solidFill>
              </a:rPr>
              <a:t> in the problem-solving process, tools can </a:t>
            </a:r>
            <a:r>
              <a:rPr lang="en-US" sz="2400" dirty="0">
                <a:solidFill>
                  <a:srgbClr val="FF0000"/>
                </a:solidFill>
              </a:rPr>
              <a:t>support each other</a:t>
            </a:r>
            <a:r>
              <a:rPr lang="en-US" sz="2400" dirty="0">
                <a:solidFill>
                  <a:schemeClr val="tx1"/>
                </a:solidFill>
              </a:rPr>
              <a:t>. </a:t>
            </a:r>
            <a:endParaRPr lang="en-US" sz="2400" dirty="0" smtClean="0">
              <a:solidFill>
                <a:schemeClr val="tx1"/>
              </a:solidFill>
            </a:endParaRPr>
          </a:p>
          <a:p>
            <a:pPr marL="342900" indent="-342900" algn="l">
              <a:buFont typeface="Arial" pitchFamily="34" charset="0"/>
              <a:buChar char="•"/>
            </a:pPr>
            <a:r>
              <a:rPr lang="en-US" sz="2400" dirty="0" smtClean="0">
                <a:solidFill>
                  <a:schemeClr val="tx1"/>
                </a:solidFill>
              </a:rPr>
              <a:t>For </a:t>
            </a:r>
            <a:r>
              <a:rPr lang="en-US" sz="2400" dirty="0">
                <a:solidFill>
                  <a:schemeClr val="tx1"/>
                </a:solidFill>
              </a:rPr>
              <a:t>example, an </a:t>
            </a:r>
            <a:r>
              <a:rPr lang="en-US" sz="2400" dirty="0">
                <a:solidFill>
                  <a:srgbClr val="FF0000"/>
                </a:solidFill>
              </a:rPr>
              <a:t>expert</a:t>
            </a:r>
            <a:r>
              <a:rPr lang="en-US" sz="2400" dirty="0">
                <a:solidFill>
                  <a:schemeClr val="tx1"/>
                </a:solidFill>
              </a:rPr>
              <a:t> system can </a:t>
            </a:r>
            <a:r>
              <a:rPr lang="en-US" sz="2400" dirty="0">
                <a:solidFill>
                  <a:srgbClr val="FF0000"/>
                </a:solidFill>
              </a:rPr>
              <a:t>enhance</a:t>
            </a:r>
            <a:r>
              <a:rPr lang="en-US" sz="2400" dirty="0">
                <a:solidFill>
                  <a:schemeClr val="tx1"/>
                </a:solidFill>
              </a:rPr>
              <a:t> the </a:t>
            </a:r>
            <a:r>
              <a:rPr lang="en-US" sz="2400" dirty="0">
                <a:solidFill>
                  <a:srgbClr val="FF0000"/>
                </a:solidFill>
              </a:rPr>
              <a:t>modeling</a:t>
            </a:r>
            <a:r>
              <a:rPr lang="en-US" sz="2400" dirty="0">
                <a:solidFill>
                  <a:schemeClr val="tx1"/>
                </a:solidFill>
              </a:rPr>
              <a:t> and </a:t>
            </a:r>
            <a:r>
              <a:rPr lang="en-US" sz="2400" dirty="0">
                <a:solidFill>
                  <a:srgbClr val="FF0000"/>
                </a:solidFill>
              </a:rPr>
              <a:t>data management </a:t>
            </a:r>
            <a:r>
              <a:rPr lang="en-US" sz="2400" dirty="0">
                <a:solidFill>
                  <a:schemeClr val="tx1"/>
                </a:solidFill>
              </a:rPr>
              <a:t>of a DSS</a:t>
            </a:r>
            <a:r>
              <a:rPr lang="en-US" sz="2400" dirty="0" smtClean="0">
                <a:solidFill>
                  <a:schemeClr val="tx1"/>
                </a:solidFill>
              </a:rPr>
              <a:t>.</a:t>
            </a:r>
          </a:p>
          <a:p>
            <a:pPr marL="342900" indent="-342900" algn="l">
              <a:buFont typeface="Arial" pitchFamily="34" charset="0"/>
              <a:buChar char="•"/>
            </a:pPr>
            <a:r>
              <a:rPr lang="en-US" sz="2400" dirty="0">
                <a:solidFill>
                  <a:srgbClr val="FF0000"/>
                </a:solidFill>
              </a:rPr>
              <a:t>Expert</a:t>
            </a:r>
            <a:r>
              <a:rPr lang="en-US" sz="2400" dirty="0">
                <a:solidFill>
                  <a:schemeClr val="tx1"/>
                </a:solidFill>
              </a:rPr>
              <a:t> systems and </a:t>
            </a:r>
            <a:r>
              <a:rPr lang="en-US" sz="2400" dirty="0">
                <a:solidFill>
                  <a:srgbClr val="FF0000"/>
                </a:solidFill>
              </a:rPr>
              <a:t>artificial</a:t>
            </a:r>
            <a:r>
              <a:rPr lang="en-US" sz="2400" dirty="0">
                <a:solidFill>
                  <a:schemeClr val="tx1"/>
                </a:solidFill>
              </a:rPr>
              <a:t> neural networks play an </a:t>
            </a:r>
            <a:r>
              <a:rPr lang="en-US" sz="2400" dirty="0">
                <a:solidFill>
                  <a:srgbClr val="FF0000"/>
                </a:solidFill>
              </a:rPr>
              <a:t>increasingly</a:t>
            </a:r>
            <a:r>
              <a:rPr lang="en-US" sz="2400" dirty="0">
                <a:solidFill>
                  <a:schemeClr val="tx1"/>
                </a:solidFill>
              </a:rPr>
              <a:t> important </a:t>
            </a:r>
            <a:r>
              <a:rPr lang="en-US" sz="2400" dirty="0">
                <a:solidFill>
                  <a:srgbClr val="FF0000"/>
                </a:solidFill>
              </a:rPr>
              <a:t>role</a:t>
            </a:r>
            <a:r>
              <a:rPr lang="en-US" sz="2400" dirty="0">
                <a:solidFill>
                  <a:schemeClr val="tx1"/>
                </a:solidFill>
              </a:rPr>
              <a:t> in enhancing other </a:t>
            </a:r>
            <a:r>
              <a:rPr lang="en-US" sz="2400" dirty="0">
                <a:solidFill>
                  <a:srgbClr val="FF0000"/>
                </a:solidFill>
              </a:rPr>
              <a:t>MSS</a:t>
            </a:r>
            <a:r>
              <a:rPr lang="en-US" sz="2400" dirty="0">
                <a:solidFill>
                  <a:schemeClr val="tx1"/>
                </a:solidFill>
              </a:rPr>
              <a:t> technologies by making them </a:t>
            </a:r>
            <a:r>
              <a:rPr lang="en-US" sz="2400" i="1" dirty="0" smtClean="0">
                <a:solidFill>
                  <a:srgbClr val="FF0000"/>
                </a:solidFill>
              </a:rPr>
              <a:t>smarter</a:t>
            </a:r>
          </a:p>
          <a:p>
            <a:pPr marL="342900" indent="-342900" algn="l">
              <a:buFont typeface="Arial" pitchFamily="34" charset="0"/>
              <a:buChar char="•"/>
            </a:pPr>
            <a:endParaRPr lang="en-US" sz="2400" dirty="0" smtClean="0">
              <a:solidFill>
                <a:srgbClr val="FF0000"/>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729523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8001000" cy="990600"/>
          </a:xfrm>
          <a:blipFill>
            <a:blip r:embed="rId2"/>
            <a:tile tx="0" ty="0" sx="100000" sy="100000" flip="none" algn="tl"/>
          </a:blipFill>
        </p:spPr>
        <p:txBody>
          <a:bodyPr>
            <a:noAutofit/>
          </a:bodyPr>
          <a:lstStyle/>
          <a:p>
            <a:r>
              <a:rPr lang="en-US" sz="2800" dirty="0" smtClean="0">
                <a:solidFill>
                  <a:srgbClr val="00B050"/>
                </a:solidFill>
              </a:rPr>
              <a:t>1.3 Managerial Decision-making And Information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92500" lnSpcReduction="20000"/>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The </a:t>
            </a:r>
            <a:r>
              <a:rPr lang="en-US" sz="2400" dirty="0">
                <a:solidFill>
                  <a:srgbClr val="FF0000"/>
                </a:solidFill>
                <a:ea typeface="Calibri"/>
                <a:cs typeface="Arial"/>
              </a:rPr>
              <a:t>manager</a:t>
            </a:r>
            <a:r>
              <a:rPr lang="en-US" sz="2400" dirty="0">
                <a:solidFill>
                  <a:schemeClr val="tx1"/>
                </a:solidFill>
                <a:ea typeface="Calibri"/>
                <a:cs typeface="Arial"/>
              </a:rPr>
              <a:t> is primarily a decision-maker </a:t>
            </a:r>
            <a:r>
              <a:rPr lang="en-US" sz="2400" dirty="0" smtClean="0">
                <a:solidFill>
                  <a:schemeClr val="tx1"/>
                </a:solidFill>
                <a:ea typeface="Calibri"/>
                <a:cs typeface="Arial"/>
              </a:rPr>
              <a:t>. </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Organizations </a:t>
            </a:r>
            <a:r>
              <a:rPr lang="en-US" sz="2400" dirty="0">
                <a:solidFill>
                  <a:schemeClr val="tx1"/>
                </a:solidFill>
                <a:ea typeface="Calibri"/>
                <a:cs typeface="Arial"/>
              </a:rPr>
              <a:t>are </a:t>
            </a:r>
            <a:r>
              <a:rPr lang="en-US" sz="2400" dirty="0">
                <a:solidFill>
                  <a:srgbClr val="FF0000"/>
                </a:solidFill>
                <a:ea typeface="Calibri"/>
                <a:cs typeface="Arial"/>
              </a:rPr>
              <a:t>filled</a:t>
            </a:r>
            <a:r>
              <a:rPr lang="en-US" sz="2400" dirty="0">
                <a:solidFill>
                  <a:schemeClr val="tx1"/>
                </a:solidFill>
                <a:ea typeface="Calibri"/>
                <a:cs typeface="Arial"/>
              </a:rPr>
              <a:t> with decision-makers at various levels.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Management was considered an </a:t>
            </a:r>
            <a:r>
              <a:rPr lang="en-US" sz="2400" dirty="0">
                <a:solidFill>
                  <a:srgbClr val="FF0000"/>
                </a:solidFill>
                <a:ea typeface="Calibri"/>
                <a:cs typeface="Arial"/>
              </a:rPr>
              <a:t>art</a:t>
            </a:r>
            <a:r>
              <a:rPr lang="en-US" sz="2400" dirty="0">
                <a:solidFill>
                  <a:schemeClr val="tx1"/>
                </a:solidFill>
                <a:ea typeface="Calibri"/>
                <a:cs typeface="Arial"/>
              </a:rPr>
              <a:t> because a variety of individual styles could be used in </a:t>
            </a:r>
            <a:r>
              <a:rPr lang="en-US" sz="2400" dirty="0" smtClean="0">
                <a:solidFill>
                  <a:schemeClr val="tx1"/>
                </a:solidFill>
                <a:ea typeface="Calibri"/>
                <a:cs typeface="Arial"/>
              </a:rPr>
              <a:t>solving </a:t>
            </a:r>
            <a:r>
              <a:rPr lang="en-US" sz="2400" dirty="0">
                <a:solidFill>
                  <a:schemeClr val="tx1"/>
                </a:solidFill>
                <a:ea typeface="Calibri"/>
                <a:cs typeface="Arial"/>
              </a:rPr>
              <a:t>the </a:t>
            </a:r>
            <a:r>
              <a:rPr lang="en-US" sz="2400" dirty="0" smtClean="0">
                <a:solidFill>
                  <a:schemeClr val="tx1"/>
                </a:solidFill>
                <a:ea typeface="Calibri"/>
                <a:cs typeface="Arial"/>
              </a:rPr>
              <a:t>managerial </a:t>
            </a:r>
            <a:r>
              <a:rPr lang="en-US" sz="2400" dirty="0">
                <a:solidFill>
                  <a:schemeClr val="tx1"/>
                </a:solidFill>
                <a:ea typeface="Calibri"/>
                <a:cs typeface="Arial"/>
              </a:rPr>
              <a:t>problems.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Make decisions </a:t>
            </a:r>
            <a:r>
              <a:rPr lang="en-US" sz="2400" dirty="0">
                <a:solidFill>
                  <a:schemeClr val="tx1"/>
                </a:solidFill>
                <a:ea typeface="Calibri"/>
                <a:cs typeface="Arial"/>
              </a:rPr>
              <a:t>is more </a:t>
            </a:r>
            <a:r>
              <a:rPr lang="en-US" sz="2400" dirty="0">
                <a:solidFill>
                  <a:srgbClr val="FF0000"/>
                </a:solidFill>
                <a:ea typeface="Calibri"/>
                <a:cs typeface="Arial"/>
              </a:rPr>
              <a:t>difficult</a:t>
            </a:r>
            <a:r>
              <a:rPr lang="en-US" sz="2400" dirty="0" smtClean="0">
                <a:solidFill>
                  <a:srgbClr val="FF0000"/>
                </a:solidFill>
                <a:ea typeface="Calibri"/>
                <a:cs typeface="Arial"/>
              </a:rPr>
              <a:t> </a:t>
            </a:r>
            <a:r>
              <a:rPr lang="en-US" sz="2400" dirty="0">
                <a:solidFill>
                  <a:schemeClr val="tx1"/>
                </a:solidFill>
                <a:ea typeface="Calibri"/>
                <a:cs typeface="Arial"/>
              </a:rPr>
              <a:t>for several reasons. </a:t>
            </a:r>
            <a:endParaRPr lang="en-US" sz="2400" dirty="0" smtClean="0">
              <a:solidFill>
                <a:schemeClr val="tx1"/>
              </a:solidFill>
              <a:ea typeface="Calibri"/>
              <a:cs typeface="Arial"/>
            </a:endParaRPr>
          </a:p>
          <a:p>
            <a:pPr marL="800100" lvl="1" indent="-342900" algn="l">
              <a:lnSpc>
                <a:spcPct val="115000"/>
              </a:lnSpc>
              <a:spcAft>
                <a:spcPts val="1000"/>
              </a:spcAft>
              <a:buFont typeface="Arial" pitchFamily="34" charset="0"/>
              <a:buChar char="•"/>
            </a:pPr>
            <a:r>
              <a:rPr lang="en-US" sz="2000" dirty="0" smtClean="0">
                <a:solidFill>
                  <a:schemeClr val="tx1"/>
                </a:solidFill>
                <a:ea typeface="Calibri"/>
                <a:cs typeface="Arial"/>
              </a:rPr>
              <a:t>First</a:t>
            </a:r>
            <a:r>
              <a:rPr lang="en-US" sz="2000" dirty="0">
                <a:solidFill>
                  <a:schemeClr val="tx1"/>
                </a:solidFill>
                <a:ea typeface="Calibri"/>
                <a:cs typeface="Arial"/>
              </a:rPr>
              <a:t>, the number of available alternatives is much </a:t>
            </a:r>
            <a:r>
              <a:rPr lang="en-US" sz="2000" dirty="0">
                <a:solidFill>
                  <a:srgbClr val="FF0000"/>
                </a:solidFill>
                <a:ea typeface="Calibri"/>
                <a:cs typeface="Arial"/>
              </a:rPr>
              <a:t>larger</a:t>
            </a:r>
            <a:r>
              <a:rPr lang="en-US" sz="2000" dirty="0">
                <a:solidFill>
                  <a:schemeClr val="tx1"/>
                </a:solidFill>
                <a:ea typeface="Calibri"/>
                <a:cs typeface="Arial"/>
              </a:rPr>
              <a:t> than ever </a:t>
            </a:r>
            <a:r>
              <a:rPr lang="en-US" sz="2000" dirty="0" smtClean="0">
                <a:solidFill>
                  <a:schemeClr val="tx1"/>
                </a:solidFill>
                <a:ea typeface="Calibri"/>
                <a:cs typeface="Arial"/>
              </a:rPr>
              <a:t>before,  </a:t>
            </a:r>
            <a:r>
              <a:rPr lang="en-US" sz="2000" dirty="0">
                <a:solidFill>
                  <a:schemeClr val="tx1"/>
                </a:solidFill>
                <a:ea typeface="Calibri"/>
                <a:cs typeface="Arial"/>
              </a:rPr>
              <a:t>because of improved technology and communication systems, especially the </a:t>
            </a:r>
            <a:r>
              <a:rPr lang="en-US" sz="2000" dirty="0" smtClean="0">
                <a:solidFill>
                  <a:schemeClr val="tx1"/>
                </a:solidFill>
                <a:ea typeface="Calibri"/>
                <a:cs typeface="Arial"/>
              </a:rPr>
              <a:t>Web/Internet. </a:t>
            </a:r>
          </a:p>
          <a:p>
            <a:pPr marL="800100" lvl="1" indent="-342900" algn="l">
              <a:lnSpc>
                <a:spcPct val="115000"/>
              </a:lnSpc>
              <a:spcAft>
                <a:spcPts val="1000"/>
              </a:spcAft>
              <a:buFont typeface="Arial" pitchFamily="34" charset="0"/>
              <a:buChar char="•"/>
            </a:pPr>
            <a:r>
              <a:rPr lang="en-US" sz="2000" dirty="0" smtClean="0">
                <a:solidFill>
                  <a:schemeClr val="tx1"/>
                </a:solidFill>
                <a:ea typeface="Calibri"/>
                <a:cs typeface="Arial"/>
              </a:rPr>
              <a:t>As </a:t>
            </a:r>
            <a:r>
              <a:rPr lang="en-US" sz="2000" dirty="0">
                <a:solidFill>
                  <a:srgbClr val="FF0000"/>
                </a:solidFill>
                <a:ea typeface="Calibri"/>
                <a:cs typeface="Arial"/>
              </a:rPr>
              <a:t>more</a:t>
            </a:r>
            <a:r>
              <a:rPr lang="en-US" sz="2000" dirty="0">
                <a:solidFill>
                  <a:schemeClr val="tx1"/>
                </a:solidFill>
                <a:ea typeface="Calibri"/>
                <a:cs typeface="Arial"/>
              </a:rPr>
              <a:t> data and information become available, more </a:t>
            </a:r>
            <a:r>
              <a:rPr lang="en-US" sz="2000" dirty="0" smtClean="0">
                <a:solidFill>
                  <a:schemeClr val="tx1"/>
                </a:solidFill>
                <a:ea typeface="Calibri"/>
                <a:cs typeface="Arial"/>
              </a:rPr>
              <a:t>alternatives.</a:t>
            </a:r>
          </a:p>
          <a:p>
            <a:pPr marL="800100" lvl="1" indent="-342900" algn="l">
              <a:lnSpc>
                <a:spcPct val="115000"/>
              </a:lnSpc>
              <a:spcAft>
                <a:spcPts val="1000"/>
              </a:spcAft>
              <a:buFont typeface="Arial" pitchFamily="34" charset="0"/>
              <a:buChar char="•"/>
            </a:pPr>
            <a:r>
              <a:rPr lang="en-US" sz="2000" dirty="0" smtClean="0">
                <a:solidFill>
                  <a:schemeClr val="tx1"/>
                </a:solidFill>
                <a:ea typeface="Calibri"/>
                <a:cs typeface="Arial"/>
              </a:rPr>
              <a:t> </a:t>
            </a:r>
            <a:r>
              <a:rPr lang="en-US" sz="2000" dirty="0">
                <a:solidFill>
                  <a:schemeClr val="tx1"/>
                </a:solidFill>
                <a:ea typeface="Calibri"/>
                <a:cs typeface="Arial"/>
              </a:rPr>
              <a:t>Despite the speed at which data and information can be accessed, the decision-making alternatives must be </a:t>
            </a:r>
            <a:r>
              <a:rPr lang="en-US" sz="2000" dirty="0" smtClean="0">
                <a:solidFill>
                  <a:schemeClr val="tx1"/>
                </a:solidFill>
                <a:ea typeface="Calibri"/>
                <a:cs typeface="Arial"/>
              </a:rPr>
              <a:t>taken</a:t>
            </a:r>
            <a:endParaRPr lang="en-US" sz="20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Date Placeholder 4"/>
          <p:cNvSpPr>
            <a:spLocks noGrp="1"/>
          </p:cNvSpPr>
          <p:nvPr>
            <p:ph type="dt" sz="half" idx="10"/>
          </p:nvPr>
        </p:nvSpPr>
        <p:spPr/>
        <p:txBody>
          <a:bodyPr/>
          <a:lstStyle/>
          <a:p>
            <a:r>
              <a:rPr lang="ar-IQ" smtClean="0"/>
              <a:t>Prof Dr Taleb Obaid</a:t>
            </a:r>
            <a:endParaRPr lang="en-US"/>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3906630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29600" cy="838200"/>
          </a:xfrm>
          <a:blipFill>
            <a:blip r:embed="rId2"/>
            <a:tile tx="0" ty="0" sx="100000" sy="100000" flip="none" algn="tl"/>
          </a:blipFill>
        </p:spPr>
        <p:txBody>
          <a:bodyPr>
            <a:noAutofit/>
          </a:bodyPr>
          <a:lstStyle/>
          <a:p>
            <a:r>
              <a:rPr lang="en-US" sz="3200" dirty="0" smtClean="0">
                <a:solidFill>
                  <a:srgbClr val="00B050"/>
                </a:solidFill>
              </a:rPr>
              <a:t>Emerging Technologies And Technology Trends  </a:t>
            </a:r>
            <a:endParaRPr lang="en-US" sz="3200" dirty="0">
              <a:solidFill>
                <a:srgbClr val="00B050"/>
              </a:solidFill>
            </a:endParaRPr>
          </a:p>
        </p:txBody>
      </p:sp>
      <p:sp>
        <p:nvSpPr>
          <p:cNvPr id="3" name="Subtitle 2"/>
          <p:cNvSpPr>
            <a:spLocks noGrp="1"/>
          </p:cNvSpPr>
          <p:nvPr>
            <p:ph type="subTitle" idx="1"/>
          </p:nvPr>
        </p:nvSpPr>
        <p:spPr>
          <a:xfrm>
            <a:off x="381000" y="1219200"/>
            <a:ext cx="8229600" cy="5181600"/>
          </a:xfrm>
          <a:noFill/>
        </p:spPr>
        <p:txBody>
          <a:bodyPr>
            <a:normAutofit/>
          </a:bodyPr>
          <a:lstStyle/>
          <a:p>
            <a:pPr marL="342900" indent="-342900" algn="l">
              <a:buFont typeface="Arial" pitchFamily="34" charset="0"/>
              <a:buChar char="•"/>
            </a:pPr>
            <a:r>
              <a:rPr lang="en-US" sz="2400" dirty="0">
                <a:solidFill>
                  <a:schemeClr val="tx1"/>
                </a:solidFill>
              </a:rPr>
              <a:t>A number of </a:t>
            </a:r>
            <a:r>
              <a:rPr lang="en-US" sz="2400" dirty="0" smtClean="0">
                <a:solidFill>
                  <a:schemeClr val="tx1"/>
                </a:solidFill>
              </a:rPr>
              <a:t>emerging (developed) </a:t>
            </a:r>
            <a:r>
              <a:rPr lang="en-US" sz="2400" dirty="0">
                <a:solidFill>
                  <a:schemeClr val="tx1"/>
                </a:solidFill>
              </a:rPr>
              <a:t>technologies directly and indirectly </a:t>
            </a:r>
            <a:r>
              <a:rPr lang="en-US" sz="2400" dirty="0">
                <a:solidFill>
                  <a:srgbClr val="FF0000"/>
                </a:solidFill>
              </a:rPr>
              <a:t>influence decision support </a:t>
            </a:r>
            <a:r>
              <a:rPr lang="en-US" sz="2400" dirty="0" smtClean="0">
                <a:solidFill>
                  <a:srgbClr val="FF0000"/>
                </a:solidFill>
              </a:rPr>
              <a:t>systems</a:t>
            </a:r>
          </a:p>
          <a:p>
            <a:pPr marL="342900" indent="-342900" algn="l">
              <a:buFont typeface="Arial" pitchFamily="34" charset="0"/>
              <a:buChar char="•"/>
            </a:pPr>
            <a:r>
              <a:rPr lang="en-US" sz="2400" dirty="0">
                <a:solidFill>
                  <a:schemeClr val="tx1"/>
                </a:solidFill>
              </a:rPr>
              <a:t>As technology advances, the speed of </a:t>
            </a:r>
            <a:r>
              <a:rPr lang="en-US" sz="2400" dirty="0">
                <a:solidFill>
                  <a:srgbClr val="FF0000"/>
                </a:solidFill>
              </a:rPr>
              <a:t>computation increases</a:t>
            </a:r>
            <a:r>
              <a:rPr lang="en-US" sz="2400" dirty="0">
                <a:solidFill>
                  <a:schemeClr val="tx1"/>
                </a:solidFill>
              </a:rPr>
              <a:t>, leading to </a:t>
            </a:r>
            <a:r>
              <a:rPr lang="en-US" sz="2400" dirty="0">
                <a:solidFill>
                  <a:srgbClr val="FF0000"/>
                </a:solidFill>
              </a:rPr>
              <a:t>greater</a:t>
            </a:r>
            <a:r>
              <a:rPr lang="en-US" sz="2400" dirty="0">
                <a:solidFill>
                  <a:schemeClr val="tx1"/>
                </a:solidFill>
              </a:rPr>
              <a:t> computational capability, while the physical </a:t>
            </a:r>
            <a:r>
              <a:rPr lang="en-US" sz="2400" dirty="0">
                <a:solidFill>
                  <a:srgbClr val="FF0000"/>
                </a:solidFill>
              </a:rPr>
              <a:t>size</a:t>
            </a:r>
            <a:r>
              <a:rPr lang="en-US" sz="2400" dirty="0">
                <a:solidFill>
                  <a:schemeClr val="tx1"/>
                </a:solidFill>
              </a:rPr>
              <a:t> of the computer </a:t>
            </a:r>
            <a:r>
              <a:rPr lang="en-US" sz="2400" dirty="0">
                <a:solidFill>
                  <a:srgbClr val="FF0000"/>
                </a:solidFill>
              </a:rPr>
              <a:t>decreases</a:t>
            </a:r>
            <a:r>
              <a:rPr lang="en-US" sz="2400" dirty="0" smtClean="0">
                <a:solidFill>
                  <a:schemeClr val="tx1"/>
                </a:solidFill>
              </a:rPr>
              <a:t>.</a:t>
            </a:r>
          </a:p>
          <a:p>
            <a:pPr marL="342900" indent="-342900" algn="l">
              <a:buFont typeface="Arial" pitchFamily="34" charset="0"/>
              <a:buChar char="•"/>
            </a:pPr>
            <a:r>
              <a:rPr lang="en-US" sz="2400" dirty="0" smtClean="0">
                <a:solidFill>
                  <a:schemeClr val="tx1"/>
                </a:solidFill>
              </a:rPr>
              <a:t>Include </a:t>
            </a:r>
            <a:r>
              <a:rPr lang="en-US" sz="2400" dirty="0">
                <a:solidFill>
                  <a:srgbClr val="FF0000"/>
                </a:solidFill>
              </a:rPr>
              <a:t>grid</a:t>
            </a:r>
            <a:r>
              <a:rPr lang="en-US" sz="2400" dirty="0">
                <a:solidFill>
                  <a:schemeClr val="tx1"/>
                </a:solidFill>
              </a:rPr>
              <a:t> computing, </a:t>
            </a:r>
            <a:r>
              <a:rPr lang="en-US" sz="2400" dirty="0">
                <a:solidFill>
                  <a:srgbClr val="FF0000"/>
                </a:solidFill>
              </a:rPr>
              <a:t>rich client interfaces</a:t>
            </a:r>
            <a:r>
              <a:rPr lang="en-US" sz="2400" dirty="0">
                <a:solidFill>
                  <a:schemeClr val="tx1"/>
                </a:solidFill>
              </a:rPr>
              <a:t>, model-driven architecture, </a:t>
            </a:r>
            <a:r>
              <a:rPr lang="en-US" sz="2400" dirty="0">
                <a:solidFill>
                  <a:srgbClr val="FF0000"/>
                </a:solidFill>
              </a:rPr>
              <a:t>wireless computing</a:t>
            </a:r>
            <a:r>
              <a:rPr lang="en-US" sz="2400" dirty="0">
                <a:solidFill>
                  <a:schemeClr val="tx1"/>
                </a:solidFill>
              </a:rPr>
              <a:t>, and agents, algorithms, and heuristics</a:t>
            </a:r>
            <a:r>
              <a:rPr lang="en-US" sz="2400" dirty="0" smtClean="0">
                <a:solidFill>
                  <a:schemeClr val="tx1"/>
                </a:solidFill>
              </a:rPr>
              <a:t>.</a:t>
            </a:r>
          </a:p>
          <a:p>
            <a:pPr marL="342900" indent="-342900" algn="l">
              <a:buFont typeface="Arial" pitchFamily="34" charset="0"/>
              <a:buChar char="•"/>
            </a:pPr>
            <a:r>
              <a:rPr lang="en-US" sz="2400" dirty="0" smtClean="0">
                <a:solidFill>
                  <a:schemeClr val="tx1"/>
                </a:solidFill>
              </a:rPr>
              <a:t>Gartner Inc. (Anonymous, 2002) </a:t>
            </a:r>
            <a:r>
              <a:rPr lang="en-US" sz="2400" dirty="0" smtClean="0">
                <a:solidFill>
                  <a:srgbClr val="FF0000"/>
                </a:solidFill>
              </a:rPr>
              <a:t>recommends</a:t>
            </a:r>
            <a:r>
              <a:rPr lang="en-US" sz="2400" dirty="0" smtClean="0">
                <a:solidFill>
                  <a:schemeClr val="tx1"/>
                </a:solidFill>
              </a:rPr>
              <a:t> that enterprises in an </a:t>
            </a:r>
            <a:r>
              <a:rPr lang="en-US" sz="2400" dirty="0" smtClean="0">
                <a:solidFill>
                  <a:srgbClr val="FF0000"/>
                </a:solidFill>
              </a:rPr>
              <a:t>economic slowdown  </a:t>
            </a:r>
            <a:r>
              <a:rPr lang="ar-IQ" sz="2400" dirty="0" smtClean="0">
                <a:solidFill>
                  <a:srgbClr val="FF0000"/>
                </a:solidFill>
              </a:rPr>
              <a:t>تباطئ)</a:t>
            </a:r>
            <a:r>
              <a:rPr lang="en-US" sz="2400" dirty="0" smtClean="0">
                <a:solidFill>
                  <a:srgbClr val="FF0000"/>
                </a:solidFill>
              </a:rPr>
              <a:t>) </a:t>
            </a:r>
            <a:r>
              <a:rPr lang="en-US" sz="2400" dirty="0" smtClean="0">
                <a:solidFill>
                  <a:schemeClr val="tx1"/>
                </a:solidFill>
              </a:rPr>
              <a:t>select technologies that support their </a:t>
            </a:r>
            <a:r>
              <a:rPr lang="en-US" sz="2400" dirty="0" smtClean="0">
                <a:solidFill>
                  <a:srgbClr val="FF0000"/>
                </a:solidFill>
              </a:rPr>
              <a:t>core</a:t>
            </a:r>
            <a:r>
              <a:rPr lang="en-US" sz="2400" dirty="0" smtClean="0">
                <a:solidFill>
                  <a:schemeClr val="tx1"/>
                </a:solidFill>
              </a:rPr>
              <a:t> business initiatives. </a:t>
            </a:r>
            <a:endParaRPr lang="en-US" sz="2400" dirty="0" smtClean="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3519920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29600" cy="838200"/>
          </a:xfrm>
          <a:blipFill>
            <a:blip r:embed="rId2"/>
            <a:tile tx="0" ty="0" sx="100000" sy="100000" flip="none" algn="tl"/>
          </a:blipFill>
        </p:spPr>
        <p:txBody>
          <a:bodyPr>
            <a:noAutofit/>
          </a:bodyPr>
          <a:lstStyle/>
          <a:p>
            <a:r>
              <a:rPr lang="en-US" sz="3200" dirty="0" smtClean="0">
                <a:solidFill>
                  <a:srgbClr val="00B050"/>
                </a:solidFill>
              </a:rPr>
              <a:t>Emerging Technologies And Technology Trends  </a:t>
            </a:r>
            <a:endParaRPr lang="en-US" sz="3200" dirty="0">
              <a:solidFill>
                <a:srgbClr val="00B050"/>
              </a:solidFill>
            </a:endParaRPr>
          </a:p>
        </p:txBody>
      </p:sp>
      <p:sp>
        <p:nvSpPr>
          <p:cNvPr id="3" name="Subtitle 2"/>
          <p:cNvSpPr>
            <a:spLocks noGrp="1"/>
          </p:cNvSpPr>
          <p:nvPr>
            <p:ph type="subTitle" idx="1"/>
          </p:nvPr>
        </p:nvSpPr>
        <p:spPr>
          <a:xfrm>
            <a:off x="381000" y="1219200"/>
            <a:ext cx="8229600" cy="5181600"/>
          </a:xfrm>
          <a:noFill/>
        </p:spPr>
        <p:txBody>
          <a:bodyPr>
            <a:normAutofit fontScale="92500"/>
          </a:bodyPr>
          <a:lstStyle/>
          <a:p>
            <a:pPr algn="l"/>
            <a:r>
              <a:rPr lang="en-US" sz="2800" dirty="0">
                <a:solidFill>
                  <a:schemeClr val="tx1"/>
                </a:solidFill>
              </a:rPr>
              <a:t>Gartner's </a:t>
            </a:r>
            <a:r>
              <a:rPr lang="en-US" sz="2800" dirty="0">
                <a:solidFill>
                  <a:srgbClr val="FF0000"/>
                </a:solidFill>
              </a:rPr>
              <a:t>four</a:t>
            </a:r>
            <a:r>
              <a:rPr lang="en-US" sz="2800" dirty="0">
                <a:solidFill>
                  <a:schemeClr val="tx1"/>
                </a:solidFill>
              </a:rPr>
              <a:t> emerging-technology trends to watch</a:t>
            </a:r>
            <a:r>
              <a:rPr lang="en-US" sz="2800" dirty="0" smtClean="0">
                <a:solidFill>
                  <a:schemeClr val="tx1"/>
                </a:solidFill>
              </a:rPr>
              <a:t>:</a:t>
            </a:r>
          </a:p>
          <a:p>
            <a:pPr marL="514350" lvl="0" indent="-514350" algn="l">
              <a:buFont typeface="+mj-lt"/>
              <a:buAutoNum type="arabicPeriod"/>
            </a:pPr>
            <a:r>
              <a:rPr lang="en-US" sz="2800" b="1" i="1" dirty="0">
                <a:solidFill>
                  <a:srgbClr val="FF0000"/>
                </a:solidFill>
              </a:rPr>
              <a:t>Customer self-service</a:t>
            </a:r>
            <a:r>
              <a:rPr lang="en-US" sz="2800" i="1" dirty="0">
                <a:solidFill>
                  <a:schemeClr val="tx1"/>
                </a:solidFill>
              </a:rPr>
              <a:t>. </a:t>
            </a:r>
            <a:r>
              <a:rPr lang="en-US" sz="2800" dirty="0">
                <a:solidFill>
                  <a:schemeClr val="tx1"/>
                </a:solidFill>
              </a:rPr>
              <a:t>By 2005, it is expected that more than 70 percent of customer-service </a:t>
            </a:r>
            <a:r>
              <a:rPr lang="en-US" sz="2800" dirty="0">
                <a:solidFill>
                  <a:srgbClr val="FF0000"/>
                </a:solidFill>
              </a:rPr>
              <a:t>interaction</a:t>
            </a:r>
            <a:r>
              <a:rPr lang="en-US" sz="2800" dirty="0">
                <a:solidFill>
                  <a:schemeClr val="tx1"/>
                </a:solidFill>
              </a:rPr>
              <a:t> for information and remote transactions will be </a:t>
            </a:r>
            <a:r>
              <a:rPr lang="en-US" sz="2800" dirty="0">
                <a:solidFill>
                  <a:srgbClr val="FF0000"/>
                </a:solidFill>
              </a:rPr>
              <a:t>automated</a:t>
            </a:r>
            <a:r>
              <a:rPr lang="en-US" sz="2800" dirty="0">
                <a:solidFill>
                  <a:schemeClr val="tx1"/>
                </a:solidFill>
              </a:rPr>
              <a:t>. </a:t>
            </a:r>
            <a:endParaRPr lang="en-US" sz="2800" dirty="0" smtClean="0">
              <a:solidFill>
                <a:schemeClr val="tx1"/>
              </a:solidFill>
            </a:endParaRPr>
          </a:p>
          <a:p>
            <a:pPr marL="800100" lvl="1" indent="-342900" algn="l">
              <a:buFont typeface="Arial" pitchFamily="34" charset="0"/>
              <a:buChar char="•"/>
            </a:pPr>
            <a:r>
              <a:rPr lang="en-US" sz="2400" dirty="0" smtClean="0">
                <a:solidFill>
                  <a:schemeClr val="tx1"/>
                </a:solidFill>
              </a:rPr>
              <a:t>high </a:t>
            </a:r>
            <a:r>
              <a:rPr lang="en-US" sz="2400" dirty="0">
                <a:solidFill>
                  <a:schemeClr val="tx1"/>
                </a:solidFill>
              </a:rPr>
              <a:t>returns on </a:t>
            </a:r>
            <a:r>
              <a:rPr lang="en-US" sz="2400" dirty="0">
                <a:solidFill>
                  <a:srgbClr val="FF0000"/>
                </a:solidFill>
              </a:rPr>
              <a:t>investment</a:t>
            </a:r>
            <a:r>
              <a:rPr lang="en-US" sz="2400" dirty="0">
                <a:solidFill>
                  <a:schemeClr val="tx1"/>
                </a:solidFill>
              </a:rPr>
              <a:t>, </a:t>
            </a:r>
            <a:endParaRPr lang="en-US" sz="2400" dirty="0" smtClean="0">
              <a:solidFill>
                <a:schemeClr val="tx1"/>
              </a:solidFill>
            </a:endParaRPr>
          </a:p>
          <a:p>
            <a:pPr marL="800100" lvl="1" indent="-342900" algn="l">
              <a:buFont typeface="Arial" pitchFamily="34" charset="0"/>
              <a:buChar char="•"/>
            </a:pPr>
            <a:r>
              <a:rPr lang="en-US" sz="2400" dirty="0" smtClean="0">
                <a:solidFill>
                  <a:schemeClr val="tx1"/>
                </a:solidFill>
              </a:rPr>
              <a:t>better </a:t>
            </a:r>
            <a:r>
              <a:rPr lang="en-US" sz="2400" dirty="0">
                <a:solidFill>
                  <a:schemeClr val="tx1"/>
                </a:solidFill>
              </a:rPr>
              <a:t>customer </a:t>
            </a:r>
            <a:r>
              <a:rPr lang="en-US" sz="2400" dirty="0">
                <a:solidFill>
                  <a:srgbClr val="FF0000"/>
                </a:solidFill>
              </a:rPr>
              <a:t>reach</a:t>
            </a:r>
            <a:r>
              <a:rPr lang="en-US" sz="2400" dirty="0">
                <a:solidFill>
                  <a:schemeClr val="tx1"/>
                </a:solidFill>
              </a:rPr>
              <a:t>, </a:t>
            </a:r>
            <a:r>
              <a:rPr lang="en-US" sz="2400" dirty="0" smtClean="0">
                <a:solidFill>
                  <a:schemeClr val="tx1"/>
                </a:solidFill>
              </a:rPr>
              <a:t>and improved </a:t>
            </a:r>
            <a:r>
              <a:rPr lang="en-US" sz="2400" dirty="0">
                <a:solidFill>
                  <a:schemeClr val="tx1"/>
                </a:solidFill>
              </a:rPr>
              <a:t>service </a:t>
            </a:r>
            <a:r>
              <a:rPr lang="en-US" sz="2400" dirty="0">
                <a:solidFill>
                  <a:srgbClr val="FF0000"/>
                </a:solidFill>
              </a:rPr>
              <a:t>quality</a:t>
            </a:r>
            <a:r>
              <a:rPr lang="en-US" sz="2400" dirty="0">
                <a:solidFill>
                  <a:schemeClr val="tx1"/>
                </a:solidFill>
              </a:rPr>
              <a:t>. </a:t>
            </a:r>
            <a:r>
              <a:rPr lang="en-US" sz="2400" dirty="0" smtClean="0">
                <a:solidFill>
                  <a:schemeClr val="tx1"/>
                </a:solidFill>
              </a:rPr>
              <a:t> </a:t>
            </a:r>
          </a:p>
          <a:p>
            <a:pPr marL="800100" lvl="1" indent="-342900" algn="l">
              <a:buFont typeface="Arial" pitchFamily="34" charset="0"/>
              <a:buChar char="•"/>
            </a:pPr>
            <a:r>
              <a:rPr lang="en-US" sz="2400" dirty="0" smtClean="0">
                <a:solidFill>
                  <a:schemeClr val="tx1"/>
                </a:solidFill>
              </a:rPr>
              <a:t>Increased </a:t>
            </a:r>
            <a:r>
              <a:rPr lang="en-US" sz="2400" dirty="0">
                <a:solidFill>
                  <a:srgbClr val="FF0000"/>
                </a:solidFill>
              </a:rPr>
              <a:t>competitiveness</a:t>
            </a:r>
            <a:r>
              <a:rPr lang="en-US" sz="2400" dirty="0">
                <a:solidFill>
                  <a:schemeClr val="tx1"/>
                </a:solidFill>
              </a:rPr>
              <a:t> and </a:t>
            </a:r>
            <a:endParaRPr lang="en-US" sz="2400" dirty="0" smtClean="0">
              <a:solidFill>
                <a:schemeClr val="tx1"/>
              </a:solidFill>
            </a:endParaRPr>
          </a:p>
          <a:p>
            <a:pPr marL="800100" lvl="1" indent="-342900" algn="l">
              <a:buFont typeface="Arial" pitchFamily="34" charset="0"/>
              <a:buChar char="•"/>
            </a:pPr>
            <a:r>
              <a:rPr lang="en-US" sz="2400" dirty="0" smtClean="0">
                <a:solidFill>
                  <a:srgbClr val="FF0000"/>
                </a:solidFill>
              </a:rPr>
              <a:t>savings</a:t>
            </a:r>
            <a:r>
              <a:rPr lang="en-US" sz="2400" dirty="0" smtClean="0">
                <a:solidFill>
                  <a:schemeClr val="tx1"/>
                </a:solidFill>
              </a:rPr>
              <a:t> </a:t>
            </a:r>
            <a:r>
              <a:rPr lang="en-US" sz="2400" dirty="0">
                <a:solidFill>
                  <a:schemeClr val="tx1"/>
                </a:solidFill>
              </a:rPr>
              <a:t>that can be passed on to customers. </a:t>
            </a:r>
            <a:endParaRPr lang="en-US" sz="2400" dirty="0" smtClean="0">
              <a:solidFill>
                <a:schemeClr val="tx1"/>
              </a:solidFill>
            </a:endParaRPr>
          </a:p>
          <a:p>
            <a:pPr marL="514350" lvl="0" indent="-514350" algn="l">
              <a:buFont typeface="+mj-lt"/>
              <a:buAutoNum type="arabicPeriod"/>
            </a:pPr>
            <a:r>
              <a:rPr lang="en-US" sz="2800" i="1" dirty="0">
                <a:solidFill>
                  <a:srgbClr val="FF0000"/>
                </a:solidFill>
              </a:rPr>
              <a:t>Web services</a:t>
            </a:r>
            <a:r>
              <a:rPr lang="en-US" sz="2800" i="1" dirty="0">
                <a:solidFill>
                  <a:schemeClr val="tx1"/>
                </a:solidFill>
              </a:rPr>
              <a:t>. </a:t>
            </a:r>
            <a:r>
              <a:rPr lang="en-US" sz="2800" dirty="0" smtClean="0">
                <a:solidFill>
                  <a:schemeClr val="tx1"/>
                </a:solidFill>
              </a:rPr>
              <a:t>Firms </a:t>
            </a:r>
            <a:r>
              <a:rPr lang="en-US" sz="2800" dirty="0">
                <a:solidFill>
                  <a:schemeClr val="tx1"/>
                </a:solidFill>
              </a:rPr>
              <a:t>want a Web presence. Regardless of your industry, there is </a:t>
            </a:r>
            <a:r>
              <a:rPr lang="en-US" sz="2800" dirty="0">
                <a:solidFill>
                  <a:srgbClr val="FF0000"/>
                </a:solidFill>
              </a:rPr>
              <a:t>some aspect </a:t>
            </a:r>
            <a:r>
              <a:rPr lang="en-US" sz="2800" dirty="0">
                <a:solidFill>
                  <a:schemeClr val="tx1"/>
                </a:solidFill>
              </a:rPr>
              <a:t>of what you do that can and should be put onto an </a:t>
            </a:r>
            <a:r>
              <a:rPr lang="en-US" sz="2800" dirty="0">
                <a:solidFill>
                  <a:srgbClr val="FF0000"/>
                </a:solidFill>
              </a:rPr>
              <a:t>e-commerce</a:t>
            </a:r>
            <a:r>
              <a:rPr lang="en-US" sz="2800" dirty="0">
                <a:solidFill>
                  <a:schemeClr val="tx1"/>
                </a:solidFill>
              </a:rPr>
              <a:t> </a:t>
            </a:r>
            <a:r>
              <a:rPr lang="en-US" sz="2800" dirty="0">
                <a:solidFill>
                  <a:srgbClr val="FF0000"/>
                </a:solidFill>
              </a:rPr>
              <a:t>Web site</a:t>
            </a:r>
            <a:r>
              <a:rPr lang="en-US" sz="2800" dirty="0">
                <a:solidFill>
                  <a:schemeClr val="tx1"/>
                </a:solidFil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2026813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229600" cy="838200"/>
          </a:xfrm>
          <a:blipFill>
            <a:blip r:embed="rId2"/>
            <a:tile tx="0" ty="0" sx="100000" sy="100000" flip="none" algn="tl"/>
          </a:blipFill>
        </p:spPr>
        <p:txBody>
          <a:bodyPr>
            <a:noAutofit/>
          </a:bodyPr>
          <a:lstStyle/>
          <a:p>
            <a:r>
              <a:rPr lang="en-US" sz="3200" dirty="0" smtClean="0">
                <a:solidFill>
                  <a:srgbClr val="00B050"/>
                </a:solidFill>
              </a:rPr>
              <a:t>Emerging Technologies And Technology Trends  </a:t>
            </a:r>
            <a:endParaRPr lang="en-US" sz="3200" dirty="0">
              <a:solidFill>
                <a:srgbClr val="00B050"/>
              </a:solidFill>
            </a:endParaRPr>
          </a:p>
        </p:txBody>
      </p:sp>
      <p:sp>
        <p:nvSpPr>
          <p:cNvPr id="3" name="Subtitle 2"/>
          <p:cNvSpPr>
            <a:spLocks noGrp="1"/>
          </p:cNvSpPr>
          <p:nvPr>
            <p:ph type="subTitle" idx="1"/>
          </p:nvPr>
        </p:nvSpPr>
        <p:spPr>
          <a:xfrm>
            <a:off x="381000" y="1219200"/>
            <a:ext cx="8229600" cy="5181600"/>
          </a:xfrm>
          <a:noFill/>
        </p:spPr>
        <p:txBody>
          <a:bodyPr>
            <a:normAutofit/>
          </a:bodyPr>
          <a:lstStyle/>
          <a:p>
            <a:pPr algn="l"/>
            <a:r>
              <a:rPr lang="en-US" sz="2800" dirty="0">
                <a:solidFill>
                  <a:schemeClr val="tx1"/>
                </a:solidFill>
              </a:rPr>
              <a:t>Gartner's four emerging-technology trends to watch</a:t>
            </a:r>
            <a:r>
              <a:rPr lang="en-US" sz="2800" dirty="0" smtClean="0">
                <a:solidFill>
                  <a:schemeClr val="tx1"/>
                </a:solidFill>
              </a:rPr>
              <a:t>:</a:t>
            </a:r>
          </a:p>
          <a:p>
            <a:pPr marL="514350" lvl="0" indent="-514350" algn="l">
              <a:buFont typeface="+mj-lt"/>
              <a:buAutoNum type="arabicPeriod" startAt="3"/>
            </a:pPr>
            <a:r>
              <a:rPr lang="en-US" sz="2800" b="1" i="1" dirty="0">
                <a:solidFill>
                  <a:srgbClr val="FF0000"/>
                </a:solidFill>
              </a:rPr>
              <a:t>Wearable computers</a:t>
            </a:r>
            <a:r>
              <a:rPr lang="en-US" sz="2800" i="1" dirty="0">
                <a:solidFill>
                  <a:schemeClr val="tx1"/>
                </a:solidFill>
              </a:rPr>
              <a:t>. </a:t>
            </a:r>
            <a:r>
              <a:rPr lang="en-US" sz="2800" dirty="0">
                <a:solidFill>
                  <a:schemeClr val="tx1"/>
                </a:solidFill>
              </a:rPr>
              <a:t>By 2007, more than 60 percent of the U.S. population </a:t>
            </a:r>
            <a:r>
              <a:rPr lang="en-US" sz="2800" dirty="0" smtClean="0">
                <a:solidFill>
                  <a:srgbClr val="FF0000"/>
                </a:solidFill>
              </a:rPr>
              <a:t>wear </a:t>
            </a:r>
            <a:r>
              <a:rPr lang="en-US" sz="2800" dirty="0">
                <a:solidFill>
                  <a:srgbClr val="FF0000"/>
                </a:solidFill>
              </a:rPr>
              <a:t>a wireless </a:t>
            </a:r>
            <a:r>
              <a:rPr lang="en-US" sz="2800" dirty="0">
                <a:solidFill>
                  <a:schemeClr val="tx1"/>
                </a:solidFill>
              </a:rPr>
              <a:t>computing and communications device at </a:t>
            </a:r>
            <a:r>
              <a:rPr lang="en-US" sz="2800" dirty="0">
                <a:solidFill>
                  <a:srgbClr val="FF0000"/>
                </a:solidFill>
              </a:rPr>
              <a:t>least six hours a day</a:t>
            </a:r>
            <a:r>
              <a:rPr lang="en-US" sz="2800" dirty="0">
                <a:solidFill>
                  <a:schemeClr val="tx1"/>
                </a:solidFill>
              </a:rPr>
              <a:t>. </a:t>
            </a:r>
            <a:endParaRPr lang="en-US" sz="2800" dirty="0" smtClean="0">
              <a:solidFill>
                <a:schemeClr val="tx1"/>
              </a:solidFill>
            </a:endParaRPr>
          </a:p>
          <a:p>
            <a:pPr marL="514350" indent="-514350" algn="l">
              <a:buFont typeface="+mj-lt"/>
              <a:buAutoNum type="arabicPeriod" startAt="3"/>
            </a:pPr>
            <a:r>
              <a:rPr lang="en-US" sz="2800" b="1" i="1" dirty="0">
                <a:solidFill>
                  <a:srgbClr val="FF0000"/>
                </a:solidFill>
              </a:rPr>
              <a:t>Tagging the world</a:t>
            </a:r>
            <a:r>
              <a:rPr lang="en-US" sz="2800" i="1" dirty="0">
                <a:solidFill>
                  <a:schemeClr val="tx1"/>
                </a:solidFill>
              </a:rPr>
              <a:t>. </a:t>
            </a:r>
            <a:r>
              <a:rPr lang="en-US" sz="2800" dirty="0" smtClean="0">
                <a:solidFill>
                  <a:schemeClr val="tx1"/>
                </a:solidFill>
              </a:rPr>
              <a:t>Tags </a:t>
            </a:r>
            <a:r>
              <a:rPr lang="en-US" sz="2800" dirty="0">
                <a:solidFill>
                  <a:schemeClr val="tx1"/>
                </a:solidFill>
              </a:rPr>
              <a:t>contain </a:t>
            </a:r>
            <a:r>
              <a:rPr lang="en-US" sz="2800" dirty="0">
                <a:solidFill>
                  <a:srgbClr val="FF0000"/>
                </a:solidFill>
              </a:rPr>
              <a:t>information </a:t>
            </a:r>
            <a:r>
              <a:rPr lang="en-US" sz="2800" dirty="0">
                <a:solidFill>
                  <a:schemeClr val="tx1"/>
                </a:solidFill>
              </a:rPr>
              <a:t>and opinions about purchasable items. </a:t>
            </a:r>
            <a:r>
              <a:rPr lang="en-US" sz="2800" dirty="0" smtClean="0">
                <a:solidFill>
                  <a:schemeClr val="tx1"/>
                </a:solidFill>
              </a:rPr>
              <a:t>Help </a:t>
            </a:r>
            <a:r>
              <a:rPr lang="en-US" sz="2800" dirty="0">
                <a:solidFill>
                  <a:srgbClr val="FF0000"/>
                </a:solidFill>
              </a:rPr>
              <a:t>buyers</a:t>
            </a:r>
            <a:r>
              <a:rPr lang="en-US" sz="2800" dirty="0">
                <a:solidFill>
                  <a:schemeClr val="tx1"/>
                </a:solidFill>
              </a:rPr>
              <a:t> find, </a:t>
            </a:r>
            <a:r>
              <a:rPr lang="en-US" sz="2800" dirty="0">
                <a:solidFill>
                  <a:srgbClr val="FF0000"/>
                </a:solidFill>
              </a:rPr>
              <a:t>prioritize</a:t>
            </a:r>
            <a:r>
              <a:rPr lang="en-US" sz="2800" dirty="0">
                <a:solidFill>
                  <a:schemeClr val="tx1"/>
                </a:solidFill>
              </a:rPr>
              <a:t>, and </a:t>
            </a:r>
            <a:r>
              <a:rPr lang="en-US" sz="2800" dirty="0">
                <a:solidFill>
                  <a:srgbClr val="FF0000"/>
                </a:solidFill>
              </a:rPr>
              <a:t>select</a:t>
            </a:r>
            <a:r>
              <a:rPr lang="en-US" sz="2800" dirty="0">
                <a:solidFill>
                  <a:schemeClr val="tx1"/>
                </a:solidFill>
              </a:rPr>
              <a:t> items.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44388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8001000" cy="990600"/>
          </a:xfrm>
          <a:blipFill>
            <a:blip r:embed="rId2"/>
            <a:tile tx="0" ty="0" sx="100000" sy="100000" flip="none" algn="tl"/>
          </a:blipFill>
        </p:spPr>
        <p:txBody>
          <a:bodyPr>
            <a:noAutofit/>
          </a:bodyPr>
          <a:lstStyle/>
          <a:p>
            <a:r>
              <a:rPr lang="en-US" sz="2800" dirty="0" smtClean="0">
                <a:solidFill>
                  <a:srgbClr val="00B050"/>
                </a:solidFill>
              </a:rPr>
              <a:t>1.3 Managerial Decision-making And Information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92500"/>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Second, the </a:t>
            </a:r>
            <a:r>
              <a:rPr lang="en-US" sz="2400" dirty="0">
                <a:solidFill>
                  <a:srgbClr val="FF0000"/>
                </a:solidFill>
                <a:ea typeface="Calibri"/>
                <a:cs typeface="Arial"/>
              </a:rPr>
              <a:t>cost</a:t>
            </a:r>
            <a:r>
              <a:rPr lang="en-US" sz="2400" dirty="0">
                <a:solidFill>
                  <a:schemeClr val="tx1"/>
                </a:solidFill>
                <a:ea typeface="Calibri"/>
                <a:cs typeface="Arial"/>
              </a:rPr>
              <a:t> of making errors can be large because of the complexity and magnitude of operations, automation, and the chain reaction that an error can cause in many parts of the organization.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Third</a:t>
            </a:r>
            <a:r>
              <a:rPr lang="en-US" sz="2400" dirty="0">
                <a:solidFill>
                  <a:schemeClr val="tx1"/>
                </a:solidFill>
                <a:ea typeface="Calibri"/>
                <a:cs typeface="Arial"/>
              </a:rPr>
              <a:t>, there are </a:t>
            </a:r>
            <a:r>
              <a:rPr lang="en-US" sz="2400" dirty="0">
                <a:solidFill>
                  <a:srgbClr val="FF0000"/>
                </a:solidFill>
                <a:ea typeface="Calibri"/>
                <a:cs typeface="Arial"/>
              </a:rPr>
              <a:t>continuous changes </a:t>
            </a:r>
            <a:r>
              <a:rPr lang="en-US" sz="2400" dirty="0">
                <a:solidFill>
                  <a:schemeClr val="tx1"/>
                </a:solidFill>
                <a:ea typeface="Calibri"/>
                <a:cs typeface="Arial"/>
              </a:rPr>
              <a:t>in the fluctuating environment and more uncertainty in several impacting elements.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Finally</a:t>
            </a:r>
            <a:r>
              <a:rPr lang="en-US" sz="2400" dirty="0">
                <a:solidFill>
                  <a:schemeClr val="tx1"/>
                </a:solidFill>
                <a:ea typeface="Calibri"/>
                <a:cs typeface="Arial"/>
              </a:rPr>
              <a:t>, decisions must be made </a:t>
            </a:r>
            <a:r>
              <a:rPr lang="en-US" sz="2400" dirty="0">
                <a:solidFill>
                  <a:srgbClr val="FF0000"/>
                </a:solidFill>
                <a:ea typeface="Calibri"/>
                <a:cs typeface="Arial"/>
              </a:rPr>
              <a:t>quickly</a:t>
            </a:r>
            <a:r>
              <a:rPr lang="en-US" sz="2400" dirty="0">
                <a:solidFill>
                  <a:schemeClr val="tx1"/>
                </a:solidFill>
                <a:ea typeface="Calibri"/>
                <a:cs typeface="Arial"/>
              </a:rPr>
              <a:t> to respond to the market</a:t>
            </a:r>
            <a:r>
              <a:rPr lang="en-US" sz="2400" dirty="0" smtClean="0">
                <a:solidFill>
                  <a:schemeClr val="tx1"/>
                </a:solidFill>
                <a:ea typeface="Calibri"/>
                <a:cs typeface="Arial"/>
              </a:rPr>
              <a:t>.</a:t>
            </a:r>
          </a:p>
          <a:p>
            <a:pPr algn="l">
              <a:lnSpc>
                <a:spcPct val="115000"/>
              </a:lnSpc>
              <a:spcAft>
                <a:spcPts val="1000"/>
              </a:spcAft>
            </a:pPr>
            <a:r>
              <a:rPr lang="en-US" sz="2400" dirty="0" smtClean="0">
                <a:solidFill>
                  <a:schemeClr val="tx1"/>
                </a:solidFill>
                <a:ea typeface="Calibri"/>
                <a:cs typeface="Arial"/>
              </a:rPr>
              <a:t>Advances </a:t>
            </a:r>
            <a:r>
              <a:rPr lang="en-US" sz="2400" dirty="0">
                <a:solidFill>
                  <a:schemeClr val="tx1"/>
                </a:solidFill>
                <a:ea typeface="Calibri"/>
                <a:cs typeface="Arial"/>
              </a:rPr>
              <a:t>in technology, notably the Web, have dramatically </a:t>
            </a:r>
            <a:r>
              <a:rPr lang="en-US" sz="2400" dirty="0">
                <a:solidFill>
                  <a:srgbClr val="FF0000"/>
                </a:solidFill>
                <a:ea typeface="Calibri"/>
                <a:cs typeface="Arial"/>
              </a:rPr>
              <a:t>increased</a:t>
            </a:r>
            <a:r>
              <a:rPr lang="en-US" sz="2400" dirty="0">
                <a:solidFill>
                  <a:schemeClr val="tx1"/>
                </a:solidFill>
                <a:ea typeface="Calibri"/>
                <a:cs typeface="Arial"/>
              </a:rPr>
              <a:t> the speed at which we obtain information and the expected speed at which we make our decisions. </a:t>
            </a:r>
            <a:endParaRPr lang="en-US" sz="20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Date Placeholder 4"/>
          <p:cNvSpPr>
            <a:spLocks noGrp="1"/>
          </p:cNvSpPr>
          <p:nvPr>
            <p:ph type="dt" sz="half" idx="10"/>
          </p:nvPr>
        </p:nvSpPr>
        <p:spPr/>
        <p:txBody>
          <a:bodyPr/>
          <a:lstStyle/>
          <a:p>
            <a:r>
              <a:rPr lang="ar-IQ" smtClean="0"/>
              <a:t>Prof Dr Taleb Obaid</a:t>
            </a:r>
            <a:endParaRPr lang="en-US"/>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2821271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1.3 Managerial Decision-making And Information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it is </a:t>
            </a:r>
            <a:r>
              <a:rPr lang="en-US" sz="2400" dirty="0" smtClean="0">
                <a:solidFill>
                  <a:schemeClr val="tx1"/>
                </a:solidFill>
                <a:ea typeface="Calibri"/>
                <a:cs typeface="Arial"/>
              </a:rPr>
              <a:t>nearly impossible </a:t>
            </a:r>
            <a:r>
              <a:rPr lang="en-US" sz="2400" dirty="0">
                <a:solidFill>
                  <a:schemeClr val="tx1"/>
                </a:solidFill>
                <a:ea typeface="Calibri"/>
                <a:cs typeface="Arial"/>
              </a:rPr>
              <a:t>to rely on a </a:t>
            </a:r>
            <a:r>
              <a:rPr lang="en-US" sz="2400" dirty="0">
                <a:solidFill>
                  <a:srgbClr val="FF0000"/>
                </a:solidFill>
                <a:ea typeface="Calibri"/>
                <a:cs typeface="Arial"/>
              </a:rPr>
              <a:t>trial-and-error</a:t>
            </a:r>
            <a:r>
              <a:rPr lang="en-US" sz="2400" dirty="0">
                <a:solidFill>
                  <a:schemeClr val="tx1"/>
                </a:solidFill>
                <a:ea typeface="Calibri"/>
                <a:cs typeface="Arial"/>
              </a:rPr>
              <a:t> approach to management, especially for decisions involving the factors shown in Figure 1.1. </a:t>
            </a:r>
            <a:endParaRPr lang="en-US" sz="2400" dirty="0" smtClean="0">
              <a:solidFill>
                <a:schemeClr val="tx1"/>
              </a:solidFill>
              <a:ea typeface="Calibri"/>
              <a:cs typeface="Arial"/>
            </a:endParaRP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Managers </a:t>
            </a:r>
            <a:r>
              <a:rPr lang="en-US" sz="2400" dirty="0">
                <a:solidFill>
                  <a:schemeClr val="tx1"/>
                </a:solidFill>
                <a:ea typeface="Calibri"/>
                <a:cs typeface="Arial"/>
              </a:rPr>
              <a:t>must be more </a:t>
            </a:r>
            <a:r>
              <a:rPr lang="en-US" sz="2400" dirty="0">
                <a:solidFill>
                  <a:srgbClr val="FF0000"/>
                </a:solidFill>
                <a:ea typeface="Calibri"/>
                <a:cs typeface="Arial"/>
              </a:rPr>
              <a:t>sophisticated</a:t>
            </a:r>
            <a:r>
              <a:rPr lang="en-US" sz="2400" dirty="0">
                <a:solidFill>
                  <a:schemeClr val="tx1"/>
                </a:solidFill>
                <a:ea typeface="Calibri"/>
                <a:cs typeface="Arial"/>
              </a:rPr>
              <a:t>: They must use the new tools and techniques of their fields. Some of these tools and </a:t>
            </a:r>
            <a:r>
              <a:rPr lang="en-US" sz="2400" dirty="0" smtClean="0">
                <a:solidFill>
                  <a:schemeClr val="tx1"/>
                </a:solidFill>
                <a:ea typeface="Calibri"/>
                <a:cs typeface="Arial"/>
              </a:rPr>
              <a:t>techniques.</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Web-based </a:t>
            </a:r>
            <a:r>
              <a:rPr lang="en-US" sz="2400" dirty="0">
                <a:solidFill>
                  <a:schemeClr val="tx1"/>
                </a:solidFill>
                <a:ea typeface="Calibri"/>
                <a:cs typeface="Arial"/>
              </a:rPr>
              <a:t>technology creating effective decision-making by Imperial Sugar's customers and vendors, see DSS in Action 1.2</a:t>
            </a:r>
            <a:endParaRPr lang="en-US" sz="20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197832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838199"/>
          </a:xfrm>
          <a:blipFill>
            <a:blip r:embed="rId2"/>
            <a:tile tx="0" ty="0" sx="100000" sy="100000" flip="none" algn="tl"/>
          </a:blipFill>
        </p:spPr>
        <p:txBody>
          <a:bodyPr>
            <a:noAutofit/>
          </a:bodyPr>
          <a:lstStyle/>
          <a:p>
            <a:r>
              <a:rPr lang="en-US" sz="2800" dirty="0" smtClean="0">
                <a:solidFill>
                  <a:srgbClr val="00B050"/>
                </a:solidFill>
              </a:rPr>
              <a:t>1.3 Managerial Decision-making And Information Systems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a:bodyPr>
          <a:lstStyle/>
          <a:p>
            <a:pPr algn="l">
              <a:lnSpc>
                <a:spcPct val="115000"/>
              </a:lnSpc>
              <a:spcAft>
                <a:spcPts val="1000"/>
              </a:spcAft>
            </a:pPr>
            <a:r>
              <a:rPr lang="en-US" sz="2000" dirty="0" smtClean="0">
                <a:solidFill>
                  <a:schemeClr val="tx1"/>
                </a:solidFill>
                <a:ea typeface="Calibri"/>
                <a:cs typeface="Arial"/>
              </a:rPr>
              <a:t> </a:t>
            </a:r>
            <a:endParaRPr lang="en-US" sz="2000" dirty="0">
              <a:solidFill>
                <a:schemeClr val="tx1"/>
              </a:solidFill>
              <a:ea typeface="Calibri"/>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0568"/>
          <a:stretch/>
        </p:blipFill>
        <p:spPr bwMode="auto">
          <a:xfrm>
            <a:off x="489662" y="1447800"/>
            <a:ext cx="8044738" cy="4953000"/>
          </a:xfrm>
          <a:prstGeom prst="rect">
            <a:avLst/>
          </a:prstGeom>
          <a:noFill/>
          <a:ln>
            <a:noFill/>
          </a:ln>
          <a:effectLst/>
          <a:extLst/>
        </p:spPr>
      </p:pic>
    </p:spTree>
    <p:extLst>
      <p:ext uri="{BB962C8B-B14F-4D97-AF65-F5344CB8AC3E}">
        <p14:creationId xmlns:p14="http://schemas.microsoft.com/office/powerpoint/2010/main" val="3859530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 1.4 Managers And Computer Support </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92500" lnSpcReduction="20000"/>
          </a:bodyPr>
          <a:lstStyle/>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The </a:t>
            </a:r>
            <a:r>
              <a:rPr lang="en-US" sz="2400" dirty="0">
                <a:solidFill>
                  <a:srgbClr val="FF0000"/>
                </a:solidFill>
                <a:ea typeface="Calibri"/>
                <a:cs typeface="Arial"/>
              </a:rPr>
              <a:t>impact</a:t>
            </a:r>
            <a:r>
              <a:rPr lang="en-US" sz="2400" dirty="0">
                <a:solidFill>
                  <a:schemeClr val="tx1"/>
                </a:solidFill>
                <a:ea typeface="Calibri"/>
                <a:cs typeface="Arial"/>
              </a:rPr>
              <a:t> of computer technology on organizations and society is </a:t>
            </a:r>
            <a:r>
              <a:rPr lang="en-US" sz="2400" dirty="0">
                <a:solidFill>
                  <a:srgbClr val="FF0000"/>
                </a:solidFill>
                <a:ea typeface="Calibri"/>
                <a:cs typeface="Arial"/>
              </a:rPr>
              <a:t>increasing as new technologies </a:t>
            </a:r>
            <a:r>
              <a:rPr lang="en-US" sz="2400" dirty="0">
                <a:solidFill>
                  <a:schemeClr val="tx1"/>
                </a:solidFill>
                <a:ea typeface="Calibri"/>
                <a:cs typeface="Arial"/>
              </a:rPr>
              <a:t>evolve and current technologies expand</a:t>
            </a:r>
            <a:r>
              <a:rPr lang="en-US" sz="2400" dirty="0" smtClean="0">
                <a:solidFill>
                  <a:schemeClr val="tx1"/>
                </a:solidFill>
                <a:ea typeface="Calibri"/>
                <a:cs typeface="Arial"/>
              </a:rPr>
              <a:t>.</a:t>
            </a: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Nearly all executives know that information technology is </a:t>
            </a:r>
            <a:r>
              <a:rPr lang="en-US" sz="2400" dirty="0">
                <a:solidFill>
                  <a:srgbClr val="FF0000"/>
                </a:solidFill>
                <a:ea typeface="Calibri"/>
                <a:cs typeface="Arial"/>
              </a:rPr>
              <a:t>vital</a:t>
            </a:r>
            <a:r>
              <a:rPr lang="en-US" sz="2400" dirty="0">
                <a:solidFill>
                  <a:schemeClr val="tx1"/>
                </a:solidFill>
                <a:ea typeface="Calibri"/>
                <a:cs typeface="Arial"/>
              </a:rPr>
              <a:t> to their business and extensively </a:t>
            </a:r>
            <a:r>
              <a:rPr lang="en-US" sz="2400" dirty="0">
                <a:solidFill>
                  <a:srgbClr val="FF0000"/>
                </a:solidFill>
                <a:ea typeface="Calibri"/>
                <a:cs typeface="Arial"/>
              </a:rPr>
              <a:t>use</a:t>
            </a:r>
            <a:r>
              <a:rPr lang="en-US" sz="2400" dirty="0">
                <a:solidFill>
                  <a:schemeClr val="tx1"/>
                </a:solidFill>
                <a:ea typeface="Calibri"/>
                <a:cs typeface="Arial"/>
              </a:rPr>
              <a:t> technologies, especially Web-based </a:t>
            </a:r>
            <a:r>
              <a:rPr lang="en-US" sz="2400" dirty="0" smtClean="0">
                <a:solidFill>
                  <a:schemeClr val="tx1"/>
                </a:solidFill>
                <a:ea typeface="Calibri"/>
                <a:cs typeface="Arial"/>
              </a:rPr>
              <a:t>technologies.</a:t>
            </a:r>
          </a:p>
          <a:p>
            <a:pPr marL="342900" indent="-342900" algn="l">
              <a:lnSpc>
                <a:spcPct val="115000"/>
              </a:lnSpc>
              <a:spcAft>
                <a:spcPts val="1000"/>
              </a:spcAft>
              <a:buFont typeface="Arial" pitchFamily="34" charset="0"/>
              <a:buChar char="•"/>
            </a:pPr>
            <a:r>
              <a:rPr lang="en-US" sz="2400" dirty="0">
                <a:solidFill>
                  <a:schemeClr val="tx1"/>
                </a:solidFill>
                <a:ea typeface="Calibri"/>
                <a:cs typeface="Arial"/>
              </a:rPr>
              <a:t>Topics such as data </a:t>
            </a:r>
            <a:r>
              <a:rPr lang="en-US" sz="2400" dirty="0">
                <a:solidFill>
                  <a:srgbClr val="FF0000"/>
                </a:solidFill>
                <a:ea typeface="Calibri"/>
                <a:cs typeface="Arial"/>
              </a:rPr>
              <a:t>warehousing</a:t>
            </a:r>
            <a:r>
              <a:rPr lang="en-US" sz="2400" dirty="0">
                <a:solidFill>
                  <a:schemeClr val="tx1"/>
                </a:solidFill>
                <a:ea typeface="Calibri"/>
                <a:cs typeface="Arial"/>
              </a:rPr>
              <a:t>, </a:t>
            </a:r>
            <a:r>
              <a:rPr lang="en-US" sz="2400" dirty="0">
                <a:solidFill>
                  <a:srgbClr val="FF0000"/>
                </a:solidFill>
                <a:ea typeface="Calibri"/>
                <a:cs typeface="Arial"/>
              </a:rPr>
              <a:t>data mining</a:t>
            </a:r>
            <a:r>
              <a:rPr lang="en-US" sz="2400" dirty="0">
                <a:solidFill>
                  <a:schemeClr val="tx1"/>
                </a:solidFill>
                <a:ea typeface="Calibri"/>
                <a:cs typeface="Arial"/>
              </a:rPr>
              <a:t>, online analytical processing, and the use of the Web via the </a:t>
            </a:r>
            <a:r>
              <a:rPr lang="en-US" sz="2400" dirty="0">
                <a:solidFill>
                  <a:srgbClr val="FF0000"/>
                </a:solidFill>
                <a:ea typeface="Calibri"/>
                <a:cs typeface="Arial"/>
              </a:rPr>
              <a:t>Internet</a:t>
            </a:r>
            <a:r>
              <a:rPr lang="en-US" sz="2400" dirty="0">
                <a:solidFill>
                  <a:schemeClr val="tx1"/>
                </a:solidFill>
                <a:ea typeface="Calibri"/>
                <a:cs typeface="Arial"/>
              </a:rPr>
              <a:t>, </a:t>
            </a:r>
            <a:r>
              <a:rPr lang="en-US" sz="2400" dirty="0">
                <a:solidFill>
                  <a:srgbClr val="FF0000"/>
                </a:solidFill>
                <a:ea typeface="Calibri"/>
                <a:cs typeface="Arial"/>
              </a:rPr>
              <a:t>intranets</a:t>
            </a:r>
            <a:r>
              <a:rPr lang="en-US" sz="2400" dirty="0">
                <a:solidFill>
                  <a:schemeClr val="tx1"/>
                </a:solidFill>
                <a:ea typeface="Calibri"/>
                <a:cs typeface="Arial"/>
              </a:rPr>
              <a:t> and </a:t>
            </a:r>
            <a:r>
              <a:rPr lang="en-US" sz="2400" dirty="0">
                <a:solidFill>
                  <a:srgbClr val="FF0000"/>
                </a:solidFill>
                <a:ea typeface="Calibri"/>
                <a:cs typeface="Arial"/>
              </a:rPr>
              <a:t>extranets</a:t>
            </a:r>
            <a:r>
              <a:rPr lang="en-US" sz="2400" dirty="0">
                <a:solidFill>
                  <a:schemeClr val="tx1"/>
                </a:solidFill>
                <a:ea typeface="Calibri"/>
                <a:cs typeface="Arial"/>
              </a:rPr>
              <a:t> for decision </a:t>
            </a:r>
            <a:r>
              <a:rPr lang="en-US" sz="2400" dirty="0" smtClean="0">
                <a:solidFill>
                  <a:schemeClr val="tx1"/>
                </a:solidFill>
                <a:ea typeface="Calibri"/>
                <a:cs typeface="Arial"/>
              </a:rPr>
              <a:t>support. </a:t>
            </a:r>
          </a:p>
          <a:p>
            <a:pPr marL="342900" indent="-342900" algn="l">
              <a:lnSpc>
                <a:spcPct val="115000"/>
              </a:lnSpc>
              <a:spcAft>
                <a:spcPts val="1000"/>
              </a:spcAft>
              <a:buFont typeface="Arial" pitchFamily="34" charset="0"/>
              <a:buChar char="•"/>
            </a:pPr>
            <a:r>
              <a:rPr lang="en-US" sz="2400" dirty="0" smtClean="0">
                <a:solidFill>
                  <a:schemeClr val="tx1"/>
                </a:solidFill>
                <a:ea typeface="Calibri"/>
                <a:cs typeface="Arial"/>
              </a:rPr>
              <a:t>Managers </a:t>
            </a:r>
            <a:r>
              <a:rPr lang="en-US" sz="2400" dirty="0">
                <a:solidFill>
                  <a:schemeClr val="tx1"/>
                </a:solidFill>
                <a:ea typeface="Calibri"/>
                <a:cs typeface="Arial"/>
              </a:rPr>
              <a:t>must have </a:t>
            </a:r>
            <a:r>
              <a:rPr lang="en-US" sz="2400" dirty="0">
                <a:solidFill>
                  <a:srgbClr val="FF0000"/>
                </a:solidFill>
                <a:ea typeface="Calibri"/>
                <a:cs typeface="Arial"/>
              </a:rPr>
              <a:t>high speed</a:t>
            </a:r>
            <a:r>
              <a:rPr lang="en-US" sz="2400" dirty="0">
                <a:solidFill>
                  <a:schemeClr val="tx1"/>
                </a:solidFill>
                <a:ea typeface="Calibri"/>
                <a:cs typeface="Arial"/>
              </a:rPr>
              <a:t>, </a:t>
            </a:r>
            <a:r>
              <a:rPr lang="en-US" sz="2400" dirty="0">
                <a:solidFill>
                  <a:srgbClr val="FF0000"/>
                </a:solidFill>
                <a:ea typeface="Calibri"/>
                <a:cs typeface="Arial"/>
              </a:rPr>
              <a:t>networked</a:t>
            </a:r>
            <a:r>
              <a:rPr lang="en-US" sz="2400" dirty="0">
                <a:solidFill>
                  <a:schemeClr val="tx1"/>
                </a:solidFill>
                <a:ea typeface="Calibri"/>
                <a:cs typeface="Arial"/>
              </a:rPr>
              <a:t> information systems to </a:t>
            </a:r>
            <a:r>
              <a:rPr lang="en-US" sz="2400" dirty="0">
                <a:solidFill>
                  <a:srgbClr val="FF0000"/>
                </a:solidFill>
                <a:ea typeface="Calibri"/>
                <a:cs typeface="Arial"/>
              </a:rPr>
              <a:t>assist</a:t>
            </a:r>
            <a:r>
              <a:rPr lang="en-US" sz="2400" dirty="0">
                <a:solidFill>
                  <a:schemeClr val="tx1"/>
                </a:solidFill>
                <a:ea typeface="Calibri"/>
                <a:cs typeface="Arial"/>
              </a:rPr>
              <a:t> them directly with their most important task: </a:t>
            </a:r>
            <a:r>
              <a:rPr lang="en-US" sz="2400" dirty="0">
                <a:solidFill>
                  <a:srgbClr val="FF0000"/>
                </a:solidFill>
                <a:ea typeface="Calibri"/>
                <a:cs typeface="Arial"/>
              </a:rPr>
              <a:t>making decisions</a:t>
            </a:r>
            <a:r>
              <a:rPr lang="en-US" sz="2400" dirty="0">
                <a:solidFill>
                  <a:schemeClr val="tx1"/>
                </a:solidFill>
                <a:ea typeface="Calibri"/>
                <a:cs typeface="Aria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1177659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8229600" cy="990600"/>
          </a:xfrm>
          <a:blipFill>
            <a:blip r:embed="rId2"/>
            <a:tile tx="0" ty="0" sx="100000" sy="100000" flip="none" algn="tl"/>
          </a:blipFill>
        </p:spPr>
        <p:txBody>
          <a:bodyPr>
            <a:noAutofit/>
          </a:bodyPr>
          <a:lstStyle/>
          <a:p>
            <a:r>
              <a:rPr lang="en-US" sz="2800" dirty="0" smtClean="0">
                <a:solidFill>
                  <a:srgbClr val="00B050"/>
                </a:solidFill>
              </a:rPr>
              <a:t>1.5 Computerized Decision Support And The Supporting Technologies</a:t>
            </a:r>
            <a:endParaRPr lang="en-US" sz="2800" dirty="0">
              <a:solidFill>
                <a:srgbClr val="00B050"/>
              </a:solidFill>
            </a:endParaRPr>
          </a:p>
        </p:txBody>
      </p:sp>
      <p:sp>
        <p:nvSpPr>
          <p:cNvPr id="3" name="Subtitle 2"/>
          <p:cNvSpPr>
            <a:spLocks noGrp="1"/>
          </p:cNvSpPr>
          <p:nvPr>
            <p:ph type="subTitle" idx="1"/>
          </p:nvPr>
        </p:nvSpPr>
        <p:spPr>
          <a:xfrm>
            <a:off x="381000" y="1600200"/>
            <a:ext cx="8229600" cy="4648200"/>
          </a:xfrm>
          <a:noFill/>
        </p:spPr>
        <p:txBody>
          <a:bodyPr>
            <a:normAutofit fontScale="85000" lnSpcReduction="10000"/>
          </a:bodyPr>
          <a:lstStyle/>
          <a:p>
            <a:pPr algn="l">
              <a:lnSpc>
                <a:spcPct val="115000"/>
              </a:lnSpc>
              <a:spcAft>
                <a:spcPts val="1000"/>
              </a:spcAft>
            </a:pPr>
            <a:r>
              <a:rPr lang="en-US" sz="2400" dirty="0">
                <a:solidFill>
                  <a:schemeClr val="tx1"/>
                </a:solidFill>
                <a:ea typeface="Calibri"/>
                <a:cs typeface="Arial"/>
              </a:rPr>
              <a:t>A computerized decision support system may be needed for various </a:t>
            </a:r>
            <a:r>
              <a:rPr lang="en-US" sz="2400" dirty="0" smtClean="0">
                <a:solidFill>
                  <a:schemeClr val="tx1"/>
                </a:solidFill>
                <a:ea typeface="Calibri"/>
                <a:cs typeface="Arial"/>
              </a:rPr>
              <a:t>reasons: </a:t>
            </a:r>
            <a:endParaRPr lang="en-US" sz="2400" dirty="0">
              <a:solidFill>
                <a:schemeClr val="tx1"/>
              </a:solidFill>
              <a:ea typeface="Calibri"/>
              <a:cs typeface="Arial"/>
            </a:endParaRPr>
          </a:p>
          <a:p>
            <a:pPr marL="457200" indent="-457200" algn="l">
              <a:lnSpc>
                <a:spcPct val="115000"/>
              </a:lnSpc>
              <a:spcAft>
                <a:spcPts val="1000"/>
              </a:spcAft>
              <a:buFont typeface="+mj-lt"/>
              <a:buAutoNum type="arabicPeriod"/>
            </a:pPr>
            <a:r>
              <a:rPr lang="en-US" sz="2400" b="1" dirty="0" smtClean="0">
                <a:solidFill>
                  <a:srgbClr val="FF0000"/>
                </a:solidFill>
                <a:ea typeface="Calibri"/>
                <a:cs typeface="Arial"/>
              </a:rPr>
              <a:t>Speedy </a:t>
            </a:r>
            <a:r>
              <a:rPr lang="en-US" sz="2400" b="1" dirty="0">
                <a:solidFill>
                  <a:srgbClr val="FF0000"/>
                </a:solidFill>
                <a:ea typeface="Calibri"/>
                <a:cs typeface="Arial"/>
              </a:rPr>
              <a:t>computations</a:t>
            </a:r>
            <a:r>
              <a:rPr lang="en-US" sz="2400" dirty="0">
                <a:solidFill>
                  <a:schemeClr val="tx1"/>
                </a:solidFill>
                <a:ea typeface="Calibri"/>
                <a:cs typeface="Arial"/>
              </a:rPr>
              <a:t>. A computer lets the decision-maker perform many computations quickly and at a low cost. Timely decisions are critical for many </a:t>
            </a:r>
            <a:r>
              <a:rPr lang="en-US" sz="2400" dirty="0" smtClean="0">
                <a:solidFill>
                  <a:schemeClr val="tx1"/>
                </a:solidFill>
                <a:ea typeface="Calibri"/>
                <a:cs typeface="Arial"/>
              </a:rPr>
              <a:t>situations, </a:t>
            </a:r>
          </a:p>
          <a:p>
            <a:pPr marL="457200" indent="-457200" algn="l">
              <a:lnSpc>
                <a:spcPct val="115000"/>
              </a:lnSpc>
              <a:spcAft>
                <a:spcPts val="1000"/>
              </a:spcAft>
              <a:buFont typeface="+mj-lt"/>
              <a:buAutoNum type="arabicPeriod"/>
            </a:pPr>
            <a:r>
              <a:rPr lang="en-US" sz="2400" b="1" dirty="0" smtClean="0">
                <a:solidFill>
                  <a:srgbClr val="FF0000"/>
                </a:solidFill>
                <a:ea typeface="Calibri"/>
                <a:cs typeface="Arial"/>
              </a:rPr>
              <a:t>Improved communication</a:t>
            </a:r>
            <a:r>
              <a:rPr lang="en-US" sz="2400" dirty="0" smtClean="0">
                <a:solidFill>
                  <a:schemeClr val="tx1"/>
                </a:solidFill>
                <a:ea typeface="Calibri"/>
                <a:cs typeface="Arial"/>
              </a:rPr>
              <a:t>. Groups can collaborate and communicate readily with Web-based tools. Collaboration is especially important along the supply chain..</a:t>
            </a:r>
          </a:p>
          <a:p>
            <a:pPr marL="457200" indent="-457200" algn="l">
              <a:lnSpc>
                <a:spcPct val="115000"/>
              </a:lnSpc>
              <a:spcAft>
                <a:spcPts val="1000"/>
              </a:spcAft>
              <a:buFont typeface="+mj-lt"/>
              <a:buAutoNum type="arabicPeriod"/>
            </a:pPr>
            <a:r>
              <a:rPr lang="en-US" sz="2400" b="1" dirty="0" smtClean="0">
                <a:solidFill>
                  <a:srgbClr val="FF0000"/>
                </a:solidFill>
                <a:ea typeface="Calibri"/>
                <a:cs typeface="Arial"/>
              </a:rPr>
              <a:t>Increased </a:t>
            </a:r>
            <a:r>
              <a:rPr lang="en-US" sz="2400" b="1" dirty="0">
                <a:solidFill>
                  <a:srgbClr val="FF0000"/>
                </a:solidFill>
                <a:ea typeface="Calibri"/>
                <a:cs typeface="Arial"/>
              </a:rPr>
              <a:t>productivity</a:t>
            </a:r>
            <a:r>
              <a:rPr lang="en-US" sz="2400" dirty="0">
                <a:solidFill>
                  <a:schemeClr val="tx1"/>
                </a:solidFill>
                <a:ea typeface="Calibri"/>
                <a:cs typeface="Arial"/>
              </a:rPr>
              <a:t>. </a:t>
            </a:r>
            <a:r>
              <a:rPr lang="en-US" sz="2400" dirty="0" smtClean="0">
                <a:solidFill>
                  <a:schemeClr val="tx1"/>
                </a:solidFill>
                <a:ea typeface="Calibri"/>
                <a:cs typeface="Arial"/>
              </a:rPr>
              <a:t>Computerized </a:t>
            </a:r>
            <a:r>
              <a:rPr lang="en-US" sz="2400" dirty="0">
                <a:solidFill>
                  <a:schemeClr val="tx1"/>
                </a:solidFill>
                <a:ea typeface="Calibri"/>
                <a:cs typeface="Arial"/>
              </a:rPr>
              <a:t>support can reduce the size of the group and enable its members to be at different locations (saving travel costs</a:t>
            </a:r>
            <a:r>
              <a:rPr lang="en-US" sz="2400" dirty="0" smtClean="0">
                <a:solidFill>
                  <a:schemeClr val="tx1"/>
                </a:solidFill>
                <a:ea typeface="Calibri"/>
                <a:cs typeface="Arial"/>
              </a:rPr>
              <a:t>). In addition, the productivity of staff support may be increased. </a:t>
            </a:r>
            <a:r>
              <a:rPr lang="en-US" sz="2400" dirty="0">
                <a:solidFill>
                  <a:schemeClr val="tx1"/>
                </a:solidFill>
                <a:ea typeface="Calibri"/>
                <a:cs typeface="Arial"/>
              </a:rPr>
              <a:t>Productivity may also be increased! by using optimization tools that determine the best way to run a business.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Date Placeholder 4"/>
          <p:cNvSpPr>
            <a:spLocks noGrp="1"/>
          </p:cNvSpPr>
          <p:nvPr>
            <p:ph type="dt" sz="half" idx="10"/>
          </p:nvPr>
        </p:nvSpPr>
        <p:spPr/>
        <p:txBody>
          <a:bodyPr/>
          <a:lstStyle/>
          <a:p>
            <a:r>
              <a:rPr lang="ar-IQ" smtClean="0"/>
              <a:t>Prof Dr Taleb Obaid</a:t>
            </a:r>
            <a:endParaRPr lang="en-US" dirty="0"/>
          </a:p>
        </p:txBody>
      </p:sp>
      <p:sp>
        <p:nvSpPr>
          <p:cNvPr id="6" name="Footer Placeholder 5"/>
          <p:cNvSpPr>
            <a:spLocks noGrp="1"/>
          </p:cNvSpPr>
          <p:nvPr>
            <p:ph type="ftr" sz="quarter" idx="11"/>
          </p:nvPr>
        </p:nvSpPr>
        <p:spPr/>
        <p:txBody>
          <a:bodyPr/>
          <a:lstStyle/>
          <a:p>
            <a:r>
              <a:rPr lang="en-US" smtClean="0"/>
              <a:t>Spring 2018</a:t>
            </a:r>
            <a:endParaRPr lang="en-US"/>
          </a:p>
        </p:txBody>
      </p:sp>
    </p:spTree>
    <p:extLst>
      <p:ext uri="{BB962C8B-B14F-4D97-AF65-F5344CB8AC3E}">
        <p14:creationId xmlns:p14="http://schemas.microsoft.com/office/powerpoint/2010/main" val="3878456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13352</TotalTime>
  <Words>3855</Words>
  <Application>Microsoft Office PowerPoint</Application>
  <PresentationFormat>On-screen Show (4:3)</PresentationFormat>
  <Paragraphs>382</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Chapter 1    Management Support Systems </vt:lpstr>
      <vt:lpstr>1.3 Managerial Decision-making And Information Systems</vt:lpstr>
      <vt:lpstr>1.3 Managerial Decision-making And Information Systems</vt:lpstr>
      <vt:lpstr>1.3 Managerial Decision-making And Information Systems</vt:lpstr>
      <vt:lpstr>1.3 Managerial Decision-making And Information Systems</vt:lpstr>
      <vt:lpstr>1.3 Managerial Decision-making And Information Systems</vt:lpstr>
      <vt:lpstr> 1.4 Managers And Computer Support </vt:lpstr>
      <vt:lpstr>1.5 Computerized Decision Support And The Supporting Technologies</vt:lpstr>
      <vt:lpstr>1.5 Computerized Decision Support And The Supporting Technologies</vt:lpstr>
      <vt:lpstr>1.5 Computerized Decision Support And The Supporting Technologies</vt:lpstr>
      <vt:lpstr>Computerized Decision Support And The Supporting Technologies (Additional Converted Model)</vt:lpstr>
      <vt:lpstr>Computerized Decision Support and The Supporting Technologies (additional converted model)</vt:lpstr>
      <vt:lpstr>1.6 A Framework For Decision Support</vt:lpstr>
      <vt:lpstr>1.6 A Framework For Decision Support</vt:lpstr>
      <vt:lpstr>1.6 A Framework For Decision Support</vt:lpstr>
      <vt:lpstr>1.6 A Framework For Decision Support</vt:lpstr>
      <vt:lpstr>1.6 A Framework For Decision Support</vt:lpstr>
      <vt:lpstr>PowerPoint Presentation</vt:lpstr>
      <vt:lpstr>PowerPoint Presentation</vt:lpstr>
      <vt:lpstr>PowerPoint Presentation</vt:lpstr>
      <vt:lpstr>PowerPoint Presentation</vt:lpstr>
      <vt:lpstr>Computer Support For Structured Decisions </vt:lpstr>
      <vt:lpstr>Computer Support For Structured Decisions </vt:lpstr>
      <vt:lpstr>Computer Support For Structured Decisions </vt:lpstr>
      <vt:lpstr>1.7  E-concept Of Decision Support Systems</vt:lpstr>
      <vt:lpstr>1.7  E-Concept Of Decision Support Systems</vt:lpstr>
      <vt:lpstr>1.7  E-Concept Of Decision Support Systems</vt:lpstr>
      <vt:lpstr>1.7  E-Concept Of Decision Support Systems</vt:lpstr>
      <vt:lpstr>1.8 Group Support Systems </vt:lpstr>
      <vt:lpstr>1.9 Enterprise Information Systems (EIS) </vt:lpstr>
      <vt:lpstr>1.10 Knowledge Management Systems </vt:lpstr>
      <vt:lpstr>1.10 Knowledge Management Systems </vt:lpstr>
      <vt:lpstr>1.11 Expert Systems </vt:lpstr>
      <vt:lpstr>1.11 Expert Systems </vt:lpstr>
      <vt:lpstr>1.12 Artificial Neural Networks </vt:lpstr>
      <vt:lpstr>1.12 Artificial Neural Networks </vt:lpstr>
      <vt:lpstr>1.14 Hybrid Support Systems  </vt:lpstr>
      <vt:lpstr>1.14 Hybrid Support Systems  </vt:lpstr>
      <vt:lpstr>Emerging Technologies And Technology Trends  </vt:lpstr>
      <vt:lpstr>Emerging Technologies And Technology Trends  </vt:lpstr>
      <vt:lpstr>Emerging Technologies And Technology Trends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Laith Co</dc:creator>
  <cp:lastModifiedBy>AL Laith Co</cp:lastModifiedBy>
  <cp:revision>128</cp:revision>
  <cp:lastPrinted>2018-03-26T05:29:40Z</cp:lastPrinted>
  <dcterms:created xsi:type="dcterms:W3CDTF">2006-08-16T00:00:00Z</dcterms:created>
  <dcterms:modified xsi:type="dcterms:W3CDTF">2018-03-26T17:15:27Z</dcterms:modified>
</cp:coreProperties>
</file>